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2" r:id="rId7"/>
    <p:sldId id="291" r:id="rId8"/>
    <p:sldId id="292" r:id="rId9"/>
    <p:sldId id="295" r:id="rId10"/>
    <p:sldId id="296" r:id="rId11"/>
    <p:sldId id="294" r:id="rId12"/>
    <p:sldId id="293" r:id="rId13"/>
    <p:sldId id="265" r:id="rId14"/>
    <p:sldId id="297" r:id="rId15"/>
    <p:sldId id="267" r:id="rId16"/>
    <p:sldId id="269" r:id="rId17"/>
    <p:sldId id="298" r:id="rId18"/>
    <p:sldId id="299" r:id="rId19"/>
    <p:sldId id="272" r:id="rId20"/>
    <p:sldId id="274" r:id="rId21"/>
    <p:sldId id="275" r:id="rId22"/>
    <p:sldId id="300" r:id="rId23"/>
    <p:sldId id="277" r:id="rId24"/>
    <p:sldId id="278" r:id="rId25"/>
    <p:sldId id="279" r:id="rId26"/>
    <p:sldId id="280" r:id="rId27"/>
    <p:sldId id="281" r:id="rId28"/>
    <p:sldId id="282" r:id="rId29"/>
    <p:sldId id="301" r:id="rId30"/>
    <p:sldId id="283" r:id="rId31"/>
    <p:sldId id="284" r:id="rId32"/>
    <p:sldId id="285" r:id="rId33"/>
    <p:sldId id="302" r:id="rId34"/>
    <p:sldId id="286" r:id="rId35"/>
    <p:sldId id="287" r:id="rId36"/>
    <p:sldId id="290" r:id="rId3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4.8813236301254938E-17"/>
                  <c:y val="0.4070706423175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4.8813236301254938E-17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Лист1!$A$3:$A$7</c:f>
              <c:strCache>
                <c:ptCount val="4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</c:strCache>
            </c:strRef>
          </c:cat>
          <c:val>
            <c:numRef>
              <c:f>Лист1!$B$3:$B$7</c:f>
              <c:numCache>
                <c:formatCode>0.00</c:formatCode>
                <c:ptCount val="5"/>
                <c:pt idx="0">
                  <c:v>2570882.5</c:v>
                </c:pt>
                <c:pt idx="1">
                  <c:v>2415320.64</c:v>
                </c:pt>
                <c:pt idx="2">
                  <c:v>2611415.58</c:v>
                </c:pt>
                <c:pt idx="3">
                  <c:v>2576074.83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0"/>
                  <c:y val="0.402693538636728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3.9938563796666797E-3"/>
                  <c:y val="0.38956222759422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7.9877127593333593E-3"/>
                  <c:y val="0.42457905704089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</c:strCache>
            </c:strRef>
          </c:cat>
          <c:val>
            <c:numRef>
              <c:f>Лист1!$C$3:$C$7</c:f>
              <c:numCache>
                <c:formatCode>0.00</c:formatCode>
                <c:ptCount val="5"/>
                <c:pt idx="0">
                  <c:v>2584244</c:v>
                </c:pt>
                <c:pt idx="1">
                  <c:v>2434255.2000000002</c:v>
                </c:pt>
                <c:pt idx="2">
                  <c:v>2629763.7999999998</c:v>
                </c:pt>
                <c:pt idx="3">
                  <c:v>2593600.2000000002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Дефит  (-)/Профицит(+)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98156913900004E-2"/>
                  <c:y val="0.26854470683068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3AB-4297-BAF6-ED8BCE606D1C}"/>
                </c:ext>
              </c:extLst>
            </c:dLbl>
            <c:dLbl>
              <c:idx val="1"/>
              <c:layout>
                <c:manualLayout>
                  <c:x val="7.9877127593333593E-3"/>
                  <c:y val="0.276682425219494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3AB-4297-BAF6-ED8BCE606D1C}"/>
                </c:ext>
              </c:extLst>
            </c:dLbl>
            <c:dLbl>
              <c:idx val="2"/>
              <c:layout>
                <c:manualLayout>
                  <c:x val="6.6564272994443681E-3"/>
                  <c:y val="0.30109558038592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3AB-4297-BAF6-ED8BCE606D1C}"/>
                </c:ext>
              </c:extLst>
            </c:dLbl>
            <c:dLbl>
              <c:idx val="3"/>
              <c:layout>
                <c:manualLayout>
                  <c:x val="1.0650283679111049E-2"/>
                  <c:y val="0.260406988441876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3AB-4297-BAF6-ED8BCE606D1C}"/>
                </c:ext>
              </c:extLst>
            </c:dLbl>
            <c:dLbl>
              <c:idx val="4"/>
              <c:layout>
                <c:manualLayout>
                  <c:x val="1.0650283679111049E-2"/>
                  <c:y val="0.272613566025089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3AB-4297-BAF6-ED8BCE606D1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4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  <c:pt idx="3">
                  <c:v>2023 г</c:v>
                </c:pt>
              </c:strCache>
            </c:strRef>
          </c:cat>
          <c:val>
            <c:numRef>
              <c:f>Лист1!$D$3:$D$7</c:f>
              <c:numCache>
                <c:formatCode>0.00</c:formatCode>
                <c:ptCount val="5"/>
                <c:pt idx="0">
                  <c:v>-13361.5</c:v>
                </c:pt>
                <c:pt idx="1">
                  <c:v>-18934.560000000056</c:v>
                </c:pt>
                <c:pt idx="2">
                  <c:v>-18348.219999999739</c:v>
                </c:pt>
                <c:pt idx="3">
                  <c:v>-17525.370000000112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322303226879351"/>
          <c:y val="9.1736135710091649E-2"/>
          <c:w val="0.2325350983678687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519202755318676E-2"/>
          <c:y val="3.3785383317090509E-2"/>
          <c:w val="0.95724121096818782"/>
          <c:h val="0.949868799026127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A910-40A9-A854-416CD023C0D7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2-A910-40A9-A854-416CD023C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A910-40A9-A854-416CD023C0D7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4-A910-40A9-A854-416CD023C0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A910-40A9-A854-416CD023C0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6-A910-40A9-A854-416CD023C0D7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A910-40A9-A854-416CD023C0D7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8-A910-40A9-A854-416CD023C0D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A910-40A9-A854-416CD023C0D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rgbClr val="FFC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rgbClr val="FFC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A910-40A9-A854-416CD023C0D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A910-40A9-A854-416CD023C0D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C-A910-40A9-A854-416CD023C0D7}"/>
              </c:ext>
            </c:extLst>
          </c:dPt>
          <c:dLbls>
            <c:dLbl>
              <c:idx val="0"/>
              <c:layout>
                <c:manualLayout>
                  <c:x val="-0.1861307986261686"/>
                  <c:y val="-0.15711174327123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10-40A9-A854-416CD023C0D7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96FE2B-3D28-4A90-820F-0E17D404FA6F}" type="CATEGORYNAME">
                      <a:rPr lang="en-US">
                        <a:solidFill>
                          <a:srgbClr val="7030A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10-40A9-A854-416CD023C0D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910-40A9-A854-416CD023C0D7}"/>
                </c:ext>
              </c:extLst>
            </c:dLbl>
            <c:dLbl>
              <c:idx val="3"/>
              <c:layout>
                <c:manualLayout>
                  <c:x val="-3.248751021506889E-2"/>
                  <c:y val="6.05769184905422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8D815E-FBCD-4FD4-8AA3-77F3A0B8ADC7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10-40A9-A854-416CD023C0D7}"/>
                </c:ext>
              </c:extLst>
            </c:dLbl>
            <c:dLbl>
              <c:idx val="4"/>
              <c:layout>
                <c:manualLayout>
                  <c:x val="-7.6561439745458829E-2"/>
                  <c:y val="0.1105366172102688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910-40A9-A854-416CD023C0D7}"/>
                </c:ext>
              </c:extLst>
            </c:dLbl>
            <c:dLbl>
              <c:idx val="5"/>
              <c:layout>
                <c:manualLayout>
                  <c:x val="-4.0136174823106337E-2"/>
                  <c:y val="0.152725716203988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80029774050919"/>
                      <c:h val="5.1470275632395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910-40A9-A854-416CD023C0D7}"/>
                </c:ext>
              </c:extLst>
            </c:dLbl>
            <c:dLbl>
              <c:idx val="6"/>
              <c:layout>
                <c:manualLayout>
                  <c:x val="-3.7485588709694873E-2"/>
                  <c:y val="6.34615336567585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94AD13-B6BE-446F-BBF7-DED68E1A14A9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10-40A9-A854-416CD023C0D7}"/>
                </c:ext>
              </c:extLst>
            </c:dLbl>
            <c:dLbl>
              <c:idx val="7"/>
              <c:layout>
                <c:manualLayout>
                  <c:x val="1.2113979916403159E-2"/>
                  <c:y val="0.112091281959546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520878-2B19-4579-A97A-ACCE04AECAAA}" type="CATEGORYNAME">
                      <a:rPr lang="en-US">
                        <a:solidFill>
                          <a:srgbClr val="0070C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10-40A9-A854-416CD023C0D7}"/>
                </c:ext>
              </c:extLst>
            </c:dLbl>
            <c:dLbl>
              <c:idx val="8"/>
              <c:layout>
                <c:manualLayout>
                  <c:x val="-9.9146922452844413E-2"/>
                  <c:y val="0.191692898872433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910-40A9-A854-416CD023C0D7}"/>
                </c:ext>
              </c:extLst>
            </c:dLbl>
            <c:dLbl>
              <c:idx val="9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BF80AC-9293-4D9D-B71C-0806A1156EF7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910-40A9-A854-416CD023C0D7}"/>
                </c:ext>
              </c:extLst>
            </c:dLbl>
            <c:dLbl>
              <c:idx val="10"/>
              <c:layout>
                <c:manualLayout>
                  <c:x val="-0.27699537953223891"/>
                  <c:y val="2.64173965462298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10-40A9-A854-416CD023C0D7}"/>
                </c:ext>
              </c:extLst>
            </c:dLbl>
            <c:dLbl>
              <c:idx val="11"/>
              <c:layout>
                <c:manualLayout>
                  <c:x val="2.18097051728308E-2"/>
                  <c:y val="-0.2202654685309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366DD8-3744-44DD-B536-F61452840B0D}" type="CATEGORYNAME">
                      <a:rPr lang="en-US" baseline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5892046662907"/>
                      <c:h val="9.99898942144958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910-40A9-A854-416CD023C0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802505</c:v>
                </c:pt>
                <c:pt idx="1">
                  <c:v>70000</c:v>
                </c:pt>
                <c:pt idx="2">
                  <c:v>3400</c:v>
                </c:pt>
                <c:pt idx="3">
                  <c:v>6170</c:v>
                </c:pt>
                <c:pt idx="4">
                  <c:v>107900</c:v>
                </c:pt>
                <c:pt idx="5">
                  <c:v>37000</c:v>
                </c:pt>
                <c:pt idx="6">
                  <c:v>49398</c:v>
                </c:pt>
                <c:pt idx="7">
                  <c:v>41704</c:v>
                </c:pt>
                <c:pt idx="8">
                  <c:v>18200</c:v>
                </c:pt>
                <c:pt idx="9">
                  <c:v>5000</c:v>
                </c:pt>
                <c:pt idx="10">
                  <c:v>8863</c:v>
                </c:pt>
                <c:pt idx="11">
                  <c:v>1265180.6399999999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802505</c:v>
                </c:pt>
                <c:pt idx="1">
                  <c:v>70000</c:v>
                </c:pt>
                <c:pt idx="2">
                  <c:v>3400</c:v>
                </c:pt>
                <c:pt idx="3">
                  <c:v>6170</c:v>
                </c:pt>
                <c:pt idx="4">
                  <c:v>107900</c:v>
                </c:pt>
                <c:pt idx="5">
                  <c:v>37000</c:v>
                </c:pt>
                <c:pt idx="6">
                  <c:v>49398</c:v>
                </c:pt>
                <c:pt idx="7">
                  <c:v>41704</c:v>
                </c:pt>
                <c:pt idx="8">
                  <c:v>18200</c:v>
                </c:pt>
                <c:pt idx="9">
                  <c:v>5000</c:v>
                </c:pt>
                <c:pt idx="10">
                  <c:v>8863</c:v>
                </c:pt>
                <c:pt idx="11">
                  <c:v>1265180.6399999999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0A9-A854-416CD023C0D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Талдомского городского округа в 2020-2023 годах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2020г.(ожидаемое)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6642185092234753E-3"/>
                  <c:y val="0.13165079262323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2570882.5</c:v>
                </c:pt>
                <c:pt idx="1">
                  <c:v>1049652.5</c:v>
                </c:pt>
                <c:pt idx="2">
                  <c:v>61490</c:v>
                </c:pt>
                <c:pt idx="3">
                  <c:v>1459740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2021г. (план)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2415320.6</c:v>
                </c:pt>
                <c:pt idx="1">
                  <c:v>1076373</c:v>
                </c:pt>
                <c:pt idx="2">
                  <c:v>73767</c:v>
                </c:pt>
                <c:pt idx="3">
                  <c:v>1265180.6000000001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2022г.(план)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2611415.5</c:v>
                </c:pt>
                <c:pt idx="1">
                  <c:v>1116090</c:v>
                </c:pt>
                <c:pt idx="2">
                  <c:v>73470</c:v>
                </c:pt>
                <c:pt idx="3">
                  <c:v>1421855.5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2E-4BCC-805D-A820CCBEE5F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2023г. (план)</c:v>
                </c:pt>
              </c:strCache>
            </c:strRef>
          </c:tx>
          <c:spPr>
            <a:gradFill>
              <a:gsLst>
                <a:gs pos="100000">
                  <a:schemeClr val="accent4">
                    <a:alpha val="0"/>
                  </a:schemeClr>
                </a:gs>
                <a:gs pos="50000">
                  <a:schemeClr val="accent4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85680644337392E-3"/>
                  <c:y val="0.20480767680135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Лист1!$E$2:$E$5</c:f>
              <c:numCache>
                <c:formatCode>0.00</c:formatCode>
                <c:ptCount val="4"/>
                <c:pt idx="0">
                  <c:v>2576074.7999999998</c:v>
                </c:pt>
                <c:pt idx="1">
                  <c:v>1158660</c:v>
                </c:pt>
                <c:pt idx="2">
                  <c:v>73210</c:v>
                </c:pt>
                <c:pt idx="3">
                  <c:v>1344204.8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B2E-4BCC-805D-A820CCBEE5F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(тыс.руб.)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Всего доходов</c:v>
                </c:pt>
                <c:pt idx="1">
                  <c:v>Налоговые</c:v>
                </c:pt>
                <c:pt idx="2">
                  <c:v>Неналоговые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01D6-4633-B2C4-08590AB566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Lbls>
            <c:dLbl>
              <c:idx val="4"/>
              <c:layout>
                <c:manualLayout>
                  <c:x val="-7.0096540107080748E-3"/>
                  <c:y val="-4.47460794334148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10"/>
              <c:layout>
                <c:manualLayout>
                  <c:x val="2.8846076602099417E-2"/>
                  <c:y val="3.41401596101630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 268 503,6 тыс. руб. (11,03%)
</c:v>
                </c:pt>
                <c:pt idx="1">
                  <c:v>Национальная безопасность и правоохранительная деятельность 23 301 тыс. руб. (0,96%)</c:v>
                </c:pt>
                <c:pt idx="2">
                  <c:v>Национальная экономика 201 486,7 тыс. руб. (8,28%)
</c:v>
                </c:pt>
                <c:pt idx="3">
                  <c:v>Жилищно-коммунальное хозяйство 342 659,6 тыс. руб. (14,07%)
</c:v>
                </c:pt>
                <c:pt idx="4">
                  <c:v>Охрана окружающей среды 3 000 тыс. руб. (0,12%)
</c:v>
                </c:pt>
                <c:pt idx="5">
                  <c:v>Образование 1 174834,4 тыс. руб. (48,26%)
</c:v>
                </c:pt>
                <c:pt idx="6">
                  <c:v>Культура и кинематография 252 803,5 тыс. руб. (10,39%)
</c:v>
                </c:pt>
                <c:pt idx="7">
                  <c:v>
Здравоохранение 0 тыс. руб. (0,0%)
</c:v>
                </c:pt>
                <c:pt idx="8">
                  <c:v>
Социальная политика 62 210,4 тыс. руб. (2,56%)
</c:v>
                </c:pt>
                <c:pt idx="9">
                  <c:v>Физическая культура и спорт 96 900 тыс. руб. (3,98%)
</c:v>
                </c:pt>
                <c:pt idx="10">
                  <c:v>Средства массовой информации 8 256 тыс. руб. (0,34%)
</c:v>
                </c:pt>
                <c:pt idx="11">
                  <c:v>Обслуживание муниципального долга 300 тыс. руб. (0,01%)
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268503.59999999998</c:v>
                </c:pt>
                <c:pt idx="1">
                  <c:v>23301</c:v>
                </c:pt>
                <c:pt idx="2">
                  <c:v>201486.7</c:v>
                </c:pt>
                <c:pt idx="3">
                  <c:v>342659.6</c:v>
                </c:pt>
                <c:pt idx="4">
                  <c:v>3000</c:v>
                </c:pt>
                <c:pt idx="5" formatCode="#,##0.0">
                  <c:v>1174834.3999999999</c:v>
                </c:pt>
                <c:pt idx="6">
                  <c:v>252803.5</c:v>
                </c:pt>
                <c:pt idx="7">
                  <c:v>0</c:v>
                </c:pt>
                <c:pt idx="8">
                  <c:v>62210.400000000001</c:v>
                </c:pt>
                <c:pt idx="9">
                  <c:v>96900</c:v>
                </c:pt>
                <c:pt idx="10">
                  <c:v>8256</c:v>
                </c:pt>
                <c:pt idx="11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231280358232126"/>
          <c:y val="5.5402781995549516E-3"/>
          <c:w val="0.31041613075348617"/>
          <c:h val="0.978952984634086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0.74153</cdr:x>
      <cdr:y>0.22264</cdr:y>
    </cdr:from>
    <cdr:to>
      <cdr:x>0.74332</cdr:x>
      <cdr:y>0.26758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3657580" y="958362"/>
          <a:ext cx="8811" cy="19342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</a:t>
            </a:r>
            <a:r>
              <a:rPr lang="ru" sz="3100" b="1" dirty="0">
                <a:latin typeface="Times New Roman"/>
              </a:rPr>
              <a:t>проекту решения 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«</a:t>
            </a:r>
            <a:r>
              <a:rPr lang="ru" sz="3100" b="1" dirty="0">
                <a:latin typeface="Times New Roman"/>
              </a:rPr>
              <a:t>О бюджете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на </a:t>
            </a:r>
            <a:r>
              <a:rPr lang="ru" sz="3100" b="1" dirty="0">
                <a:latin typeface="Times New Roman"/>
              </a:rPr>
              <a:t>2021 год</a:t>
            </a:r>
          </a:p>
          <a:p>
            <a:pPr marL="279400" indent="0">
              <a:lnSpc>
                <a:spcPts val="3840"/>
              </a:lnSpc>
            </a:pPr>
            <a:r>
              <a:rPr lang="ru" sz="3100" b="1" dirty="0">
                <a:latin typeface="Times New Roman"/>
              </a:rPr>
              <a:t>и на плановый период 2022 и 2023 годов»</a:t>
            </a: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069" y="334108"/>
            <a:ext cx="86252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продолжена работа по содержанию всей имеющейся сети бюджетных учреждений в отраслях образования, культуры, физической культуры и спорта, укреплению их материально-технической базы, созданию безопасных условий пребывания в учреждениях социально-культурной сферы. Приоритетным направлением бюджетной политики на 2021 год в сфере образования является повышение эффективности расходов на функционирование отрасли, поддержание уровня оплаты труда работников образовательных учреждений, удовлетворение потребности в местах в детских дошкольных учреждениях, дальнейшее развитие учреждений дополнительного образования детей в сфере культуры. Будет продолжена работа по обновлению материально-технической базы для реализации основных и дополнительных общеобразовательных программ цифрового и гуманитарного профилей в сельских школах округа. В сфере социальной защиты населения приоритетными являются дальнейшее развитие и совершенствование мер социальной поддержки отдельных категорий граждан городского округа, создание безбарьерной среды для людей с ограниченными возможностями здоровья, безусловное выполнение обязательств по выплате социальных пособий и компенсаций. Будет продолжена политика стабилизации доли расходов бюджета на управление путем оптимизации структуры управления, уменьшения непроизводительных расходов. В 2021 году указанные расходы в структуре расходов бюджета составят 7,0 % от всех расходов бюджета.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развитие получит система предоставления государственных и муниципальных услуг на базе многофункционального центра предоставления государственных и муниципальных услуг.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Продолжится работа по организации и совершенствованию транспортного обслуживания населения по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маршрутам. 40297,0 тыс. руб. будет выделено из бюджета на транспортное обслуживание населения округа. Реализация бюджетной политики в области транспорта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позволит сохранить действующую маршрутную сеть и гарантировать предоставление услуг транспортом общего пользования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внутримуниципальных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маршрутах с низким пассажиропотоком.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Дорожного фонда и доходов бюджета Талдомского городского округа предусмотрены ассигнования в сумме 124342,0 тыс.руб.  на содержание и ремонт автомобильных дорог общего пользования.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муниципальную поддержку развития малого и среднего предпринимательства в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Талдомском городского округе будет направлено 2870,0 тыс. рублей. Финансирование будет осуществляться в рамках реализации мероприятий соответствующей муниципальной программы Талдомского городского округа, направленных на создание и развитие инфраструктуры поддержки субъектов малого и среднего предпринимательства.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продолжена программа предоставления социальных выплат на приобретение жилья молодым семьям, программа формирования современной комфортной среды проживания, программа переселения граждан из аварийного жилья, программы экологического благополучия территории и безопасности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29180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822635"/>
              </p:ext>
            </p:extLst>
          </p:nvPr>
        </p:nvGraphicFramePr>
        <p:xfrm>
          <a:off x="527537" y="3807068"/>
          <a:ext cx="8827476" cy="290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246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2816889121"/>
                    </a:ext>
                  </a:extLst>
                </a:gridCol>
                <a:gridCol w="1471246">
                  <a:extLst>
                    <a:ext uri="{9D8B030D-6E8A-4147-A177-3AD203B41FA5}">
                      <a16:colId xmlns:a16="http://schemas.microsoft.com/office/drawing/2014/main" val="3434536086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 2019 год(тыс.руб.)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2020 год (тыс.руб.)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(тыс.руб.)</a:t>
                      </a: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2690009,53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2570882,5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2415320,64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2611415,58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2576074,83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77961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безвозмездные поступления из бюджетов других уровней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1547939,37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1459740,0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1265180,64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1421855,58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1344204,83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2724036,77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2584244,0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2434255,2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2629763,80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2593600,2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-34027,17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-13361,5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-18934,56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-18348,22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-17525,37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21307,40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1335864"/>
              </p:ext>
            </p:extLst>
          </p:nvPr>
        </p:nvGraphicFramePr>
        <p:xfrm>
          <a:off x="527537" y="835269"/>
          <a:ext cx="8827476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 бюджета Талдомского городского округа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на 2021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4515" y="948834"/>
            <a:ext cx="3648807" cy="443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802505,0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(33,23%)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система налогообложения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(2,9%)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вменённый доход для отдельных видов деятельности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0,14%)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Патентная система налогообложения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6170,0 тыс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(0,25%)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126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107900,0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(4,47%)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37000,0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(1,53%)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1260"/>
              </a:spcAft>
              <a:buClr>
                <a:srgbClr val="FFFF00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налоговые доходы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49398,0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(2,05%)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41704,0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(1,73%)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 18200,0 тыс.руб. (0,75%)</a:t>
            </a:r>
          </a:p>
          <a:p>
            <a:pPr marL="171450" indent="-171450">
              <a:spcAft>
                <a:spcPts val="1260"/>
              </a:spcAft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5000,0 тыс.руб. (0,20%)</a:t>
            </a:r>
          </a:p>
          <a:p>
            <a:pPr marL="171450" indent="-171450">
              <a:spcAft>
                <a:spcPts val="126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8863,0 тыс.руб</a:t>
            </a:r>
            <a:r>
              <a:rPr lang="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0,37%)</a:t>
            </a:r>
          </a:p>
          <a:p>
            <a:pPr marL="171450" indent="-171450">
              <a:spcAft>
                <a:spcPts val="126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1265180,64 тыс.руб. (52,38%)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80928463"/>
              </p:ext>
            </p:extLst>
          </p:nvPr>
        </p:nvGraphicFramePr>
        <p:xfrm>
          <a:off x="158263" y="800100"/>
          <a:ext cx="4932483" cy="430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1624" y="356616"/>
            <a:ext cx="7674864" cy="26517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spcAft>
                <a:spcPts val="1890"/>
              </a:spcAft>
            </a:pPr>
            <a:r>
              <a:rPr lang="ru" sz="1900" b="1" dirty="0">
                <a:latin typeface="Times New Roman"/>
              </a:rPr>
              <a:t>Доходы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</a:t>
            </a:r>
            <a:r>
              <a:rPr lang="ru" sz="1900" b="1" dirty="0">
                <a:latin typeface="Times New Roman"/>
              </a:rPr>
              <a:t>2019-2023 годах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30640" y="914400"/>
            <a:ext cx="597408" cy="1341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u="sng">
                <a:latin typeface="Times New Roman"/>
              </a:rPr>
              <a:t>(тыс. рублей)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51467"/>
              </p:ext>
            </p:extLst>
          </p:nvPr>
        </p:nvGraphicFramePr>
        <p:xfrm>
          <a:off x="112776" y="1027176"/>
          <a:ext cx="9456186" cy="5502695"/>
        </p:xfrm>
        <a:graphic>
          <a:graphicData uri="http://schemas.openxmlformats.org/drawingml/2006/table">
            <a:tbl>
              <a:tblPr/>
              <a:tblGrid>
                <a:gridCol w="1289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18744"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Код бюджетной классификации (без указания кода главного администратора доходов бюджета)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Факт 2019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>
                          <a:latin typeface="Times New Roman"/>
                        </a:rPr>
                        <a:t>План 2020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Ожидаемое исполнение 2020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 b="1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1 142 070,2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1 029 793,0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1 111 142,5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1 150 140,0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1 189 560,0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1 231 870,0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 b="1" dirty="0"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060 356,9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970 476,0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1 049 652,5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076 373,0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1 116 090,0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1 158 660,0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1 01 00000 00 0000 000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 b="1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771 638,1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697 000,0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780 000,0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802 505,0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815 330,0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844 662,0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1 01 02000 01 0000 110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80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771 638,1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697 000,0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780 000,0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802 505,0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815 330,0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844</a:t>
                      </a:r>
                      <a:r>
                        <a:rPr lang="ru" sz="800" baseline="0" dirty="0" smtClean="0">
                          <a:latin typeface="Times New Roman"/>
                        </a:rPr>
                        <a:t> 662,0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1 03 00000 00 0000 000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42 587,2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800,0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39 800,0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41 898,0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40 290,0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39 967,0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1 03 02000 01 0000 110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dirty="0"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42 587,2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</a:t>
                      </a:r>
                      <a:r>
                        <a:rPr lang="ru" sz="800" baseline="0" dirty="0" smtClean="0">
                          <a:latin typeface="Times New Roman"/>
                        </a:rPr>
                        <a:t>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39 800,0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41898,0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40 290,0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39 967,0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1 05 00000 00 0000 000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75 871,7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66 676,0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77 552,5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79 570,0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104 460,0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115 690,0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1 05 01000 00 0000 110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55 664,1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51 300,0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61</a:t>
                      </a:r>
                      <a:r>
                        <a:rPr lang="ru" sz="800" baseline="0" dirty="0" smtClean="0">
                          <a:latin typeface="Times New Roman"/>
                        </a:rPr>
                        <a:t> 400,0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70 000,0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90</a:t>
                      </a:r>
                      <a:r>
                        <a:rPr lang="ru" sz="800" baseline="0" dirty="0" smtClean="0">
                          <a:latin typeface="Times New Roman"/>
                        </a:rPr>
                        <a:t> 680,0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101 330,0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1 05 02000 02 0000 110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15 400,3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</a:t>
                      </a:r>
                      <a:r>
                        <a:rPr lang="ru" sz="800" baseline="0" dirty="0" smtClean="0">
                          <a:latin typeface="Times New Roman"/>
                        </a:rPr>
                        <a:t> 976,0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10 900,0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3400,0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1 05 03000 01 0000 110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188 ,6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152,5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170,0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1 05 04000 02 0000 110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dirty="0"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4 618,7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</a:t>
                      </a:r>
                      <a:r>
                        <a:rPr lang="ru" sz="800" baseline="0" dirty="0" smtClean="0">
                          <a:latin typeface="Times New Roman"/>
                        </a:rPr>
                        <a:t>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</a:t>
                      </a:r>
                      <a:r>
                        <a:rPr lang="ru" sz="800" baseline="0" dirty="0" smtClean="0">
                          <a:latin typeface="Times New Roman"/>
                        </a:rPr>
                        <a:t>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13 690,0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14 170,0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1 06 00000 00 0000 000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163 365,0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157 000,0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145 200,0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144 900,0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148 250,0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150 271,0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1 06 01000 00 0000 110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32 646,3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26 800,0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31 200,0</a:t>
                      </a:r>
                      <a:r>
                        <a:rPr lang="ru" sz="800" baseline="0" dirty="0" smtClean="0">
                          <a:latin typeface="Times New Roman"/>
                        </a:rPr>
                        <a:t> 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37 000,0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40 450,0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</a:t>
                      </a:r>
                      <a:r>
                        <a:rPr lang="ru" sz="800" baseline="0" dirty="0" smtClean="0">
                          <a:latin typeface="Times New Roman"/>
                        </a:rPr>
                        <a:t> 471,0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1064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1 06 06000 00 0000 110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130 718,70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130 200,0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114 000,0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107 900,0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107 800,0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107 800,0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1 08 00000 00 0000 000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6 894,9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7 000,0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100,0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500,0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7 760,0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8 070,0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81 713,30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59 317,0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61 490,0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73 767,0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73 470,0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73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210,0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1 11 00000 00 0000 000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47 874,1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39117,0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40 490,0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41 704,0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45 590,0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46 680,0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1 12 00000 00 0000 000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627,0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1 13 00000 00 0000 000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>
                          <a:latin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6341,0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7 600,0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</a:t>
                      </a:r>
                      <a:r>
                        <a:rPr lang="ru" sz="800" baseline="0" dirty="0" smtClean="0">
                          <a:latin typeface="Times New Roman"/>
                        </a:rPr>
                        <a:t> 900,0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8</a:t>
                      </a:r>
                      <a:r>
                        <a:rPr lang="ru" sz="800" baseline="0" dirty="0" smtClean="0">
                          <a:latin typeface="Times New Roman"/>
                        </a:rPr>
                        <a:t> 500,0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9 100,0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1 14 00000 00 0000 000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19 486,3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 9 500,0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7 100,0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18 200,0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14 700,0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13 350,0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1 16 00000 00 0000 000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7 163,1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2 300,0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</a:t>
                      </a:r>
                      <a:r>
                        <a:rPr lang="ru" sz="800" baseline="0" dirty="0" smtClean="0">
                          <a:latin typeface="Times New Roman"/>
                        </a:rPr>
                        <a:t> 800,0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</a:t>
                      </a:r>
                      <a:r>
                        <a:rPr lang="ru" sz="800" baseline="0" dirty="0" smtClean="0">
                          <a:latin typeface="Times New Roman"/>
                        </a:rPr>
                        <a:t> 000,0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3 717,0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3 717,0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>
                          <a:latin typeface="Times New Roman"/>
                        </a:rPr>
                        <a:t>1 17 00000 00 0000 000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221,8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2 00 00000 00 0000 000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1 547 939,3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1 496 154,0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1 459 740,0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265 180,6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421 855,5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1 344 204,8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2 02 00000 00 0000 000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547 939,3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1 496 154,0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459 740,0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1 265 180,6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1 421 855,5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344 204,8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993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0" dirty="0" smtClean="0">
                          <a:latin typeface="Times New Roman"/>
                        </a:rPr>
                        <a:t>2 02 10000 00 0000 150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960"/>
                        </a:lnSpc>
                      </a:pPr>
                      <a:r>
                        <a:rPr lang="ru" sz="800" b="0" dirty="0" smtClean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233 603,0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323</a:t>
                      </a:r>
                      <a:r>
                        <a:rPr lang="ru" sz="800" b="0" baseline="0" dirty="0" smtClean="0">
                          <a:latin typeface="Times New Roman"/>
                        </a:rPr>
                        <a:t> 527,0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323 527,0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385 770,0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363 662,0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0" dirty="0" smtClean="0">
                          <a:latin typeface="Times New Roman"/>
                        </a:rPr>
                        <a:t>352 629,0</a:t>
                      </a:r>
                      <a:endParaRPr lang="ru" sz="8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3249903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dirty="0">
                          <a:latin typeface="Times New Roman"/>
                        </a:rPr>
                        <a:t>2 02 20000 00 0000 </a:t>
                      </a:r>
                      <a:r>
                        <a:rPr lang="ru" sz="800" dirty="0" smtClean="0">
                          <a:latin typeface="Times New Roman"/>
                        </a:rPr>
                        <a:t>150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960"/>
                        </a:lnSpc>
                      </a:pPr>
                      <a:r>
                        <a:rPr lang="ru" sz="800" dirty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420 077,6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452 571,0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202 709,9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179 444,3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366 087,5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301 100,8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dirty="0">
                          <a:latin typeface="Times New Roman"/>
                        </a:rPr>
                        <a:t>2 02 30000 00 0000 </a:t>
                      </a:r>
                      <a:r>
                        <a:rPr lang="ru" sz="800" dirty="0" smtClean="0">
                          <a:latin typeface="Times New Roman"/>
                        </a:rPr>
                        <a:t>150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691 325,0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707 869,0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697 251,0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696 673,0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691 606,0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690 475,0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29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dirty="0">
                          <a:latin typeface="Times New Roman"/>
                        </a:rPr>
                        <a:t>2 02 40000 00 0000 </a:t>
                      </a:r>
                      <a:r>
                        <a:rPr lang="ru" sz="800" dirty="0" smtClean="0">
                          <a:latin typeface="Times New Roman"/>
                        </a:rPr>
                        <a:t>150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202 933,7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12</a:t>
                      </a:r>
                      <a:r>
                        <a:rPr lang="ru" sz="800" baseline="0" dirty="0" smtClean="0">
                          <a:latin typeface="Times New Roman"/>
                        </a:rPr>
                        <a:t> 187,0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12 187,0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3</a:t>
                      </a:r>
                      <a:r>
                        <a:rPr lang="ru" sz="800" baseline="0" dirty="0" smtClean="0">
                          <a:latin typeface="Times New Roman"/>
                        </a:rPr>
                        <a:t> 293,3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500,0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dirty="0" smtClean="0">
                          <a:latin typeface="Times New Roman"/>
                        </a:rPr>
                        <a:t>0,0</a:t>
                      </a:r>
                      <a:endParaRPr lang="ru" sz="80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544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ВСЕГО ДОХОДОВ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690 009,5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525 947,0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570 882,5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415 320,6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2 611 415,5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r>
                        <a:rPr lang="ru" sz="800" b="1" baseline="0" dirty="0" smtClean="0">
                          <a:latin typeface="Times New Roman"/>
                        </a:rPr>
                        <a:t> 576 074,8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668768" y="6425184"/>
            <a:ext cx="316992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ru" sz="800" u="sng" dirty="0">
                <a:solidFill>
                  <a:srgbClr val="3A6488"/>
                </a:solidFill>
                <a:latin typeface="Times New Roman"/>
              </a:rPr>
              <a:t>м! ' 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631680" y="6678168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21743583"/>
              </p:ext>
            </p:extLst>
          </p:nvPr>
        </p:nvGraphicFramePr>
        <p:xfrm>
          <a:off x="624091" y="253574"/>
          <a:ext cx="873506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>
                <a:latin typeface="Times New Roman"/>
              </a:rPr>
              <a:t>Межбюджетные трансферты, поступающие в бюджет </a:t>
            </a:r>
            <a:r>
              <a:rPr lang="ru" sz="1900" b="1" dirty="0" smtClean="0">
                <a:latin typeface="Times New Roman"/>
              </a:rPr>
              <a:t>Талдомского городского округа из </a:t>
            </a:r>
            <a:r>
              <a:rPr lang="ru" sz="1900" b="1" dirty="0">
                <a:latin typeface="Times New Roman"/>
              </a:rPr>
              <a:t>бюджетов других уровней в 2019-2023 годах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21016"/>
              </p:ext>
            </p:extLst>
          </p:nvPr>
        </p:nvGraphicFramePr>
        <p:xfrm>
          <a:off x="696165" y="1472184"/>
          <a:ext cx="8701747" cy="3829578"/>
        </p:xfrm>
        <a:graphic>
          <a:graphicData uri="http://schemas.openxmlformats.org/drawingml/2006/table">
            <a:tbl>
              <a:tblPr/>
              <a:tblGrid>
                <a:gridCol w="2224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1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125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Факт за 2019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План на 2020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3780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Безвозмездные поступления от других бюджетов бюджетной системы Российской </a:t>
                      </a:r>
                      <a:r>
                        <a:rPr lang="ru" sz="1100" b="1" dirty="0" smtClean="0">
                          <a:latin typeface="Times New Roman"/>
                        </a:rPr>
                        <a:t>Федерации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5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в том числе: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1 547 939,3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1 496 154,0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1 265 180,6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1 421 855,5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344 204,8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дотации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233 603,0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323 527, 0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385 770,0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363 662,0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352 629,0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607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субсидии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420 077,6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452 571,0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179 444,3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366 087,5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301 100,8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03">
                <a:tc>
                  <a:txBody>
                    <a:bodyPr/>
                    <a:lstStyle/>
                    <a:p>
                      <a:pPr indent="0"/>
                      <a:r>
                        <a:rPr lang="ru" sz="1150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691 325,0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707 869,0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696 673,0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691 606,0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690 475,0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207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</a:p>
                    <a:p>
                      <a:pPr indent="0"/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Межбюджетные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50" dirty="0" smtClean="0">
                        <a:latin typeface="Times New Roman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50" dirty="0" smtClean="0">
                          <a:latin typeface="Times New Roman"/>
                        </a:rPr>
                        <a:t>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202 933,7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1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187,0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3293,3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7344" y="356616"/>
            <a:ext cx="8354568" cy="4632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ru" sz="1500" b="1" dirty="0">
                <a:latin typeface="Times New Roman"/>
              </a:rPr>
              <a:t>Перечень налоговых льгот и оценка потерь бюджета </a:t>
            </a:r>
            <a:r>
              <a:rPr lang="ru" sz="1500" b="1" dirty="0" smtClean="0">
                <a:latin typeface="Times New Roman"/>
              </a:rPr>
              <a:t>Талдомского городского округа от </a:t>
            </a:r>
            <a:r>
              <a:rPr lang="ru" sz="1500" b="1" dirty="0">
                <a:latin typeface="Times New Roman"/>
              </a:rPr>
              <a:t>их</a:t>
            </a:r>
          </a:p>
          <a:p>
            <a:pPr marL="215900" indent="0" algn="ctr">
              <a:spcAft>
                <a:spcPts val="1890"/>
              </a:spcAft>
            </a:pPr>
            <a:r>
              <a:rPr lang="ru" sz="1500" b="1" dirty="0">
                <a:latin typeface="Times New Roman"/>
              </a:rPr>
              <a:t>предоставления в 2021 -2023 годах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70277" y="1124712"/>
            <a:ext cx="1057187" cy="34141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 u="sng" dirty="0">
                <a:latin typeface="Times New Roman"/>
              </a:rPr>
              <a:t>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07514"/>
              </p:ext>
            </p:extLst>
          </p:nvPr>
        </p:nvGraphicFramePr>
        <p:xfrm>
          <a:off x="852854" y="1466129"/>
          <a:ext cx="8168055" cy="3650993"/>
        </p:xfrm>
        <a:graphic>
          <a:graphicData uri="http://schemas.openxmlformats.org/drawingml/2006/table">
            <a:tbl>
              <a:tblPr/>
              <a:tblGrid>
                <a:gridCol w="29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6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3204">
                <a:tc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900" b="1">
                          <a:latin typeface="Times New Roman"/>
                        </a:rPr>
                        <a:t>№</a:t>
                      </a:r>
                    </a:p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налоговой льготы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Правовое основание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 2019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Оценка 2020 года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6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571">
                <a:tc>
                  <a:txBody>
                    <a:bodyPr/>
                    <a:lstStyle/>
                    <a:p>
                      <a:pPr marL="127000" indent="0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2 898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2 809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06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1.1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льготы налогоплательщикам-организациям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Решение Совета депутатов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 МО </a:t>
                      </a:r>
                      <a:r>
                        <a:rPr lang="ru" sz="900" b="1" dirty="0">
                          <a:latin typeface="Times New Roman"/>
                        </a:rPr>
                        <a:t>от </a:t>
                      </a:r>
                      <a:r>
                        <a:rPr lang="ru" sz="900" b="1" dirty="0" smtClean="0">
                          <a:latin typeface="Times New Roman"/>
                        </a:rPr>
                        <a:t>29.11.2018 </a:t>
                      </a:r>
                      <a:r>
                        <a:rPr lang="en-US" sz="900" b="1" dirty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</a:t>
                      </a:r>
                      <a:r>
                        <a:rPr lang="ru" sz="900" b="1" dirty="0">
                          <a:latin typeface="Times New Roman"/>
                        </a:rPr>
                        <a:t>"О земельном налоге </a:t>
                      </a:r>
                      <a:r>
                        <a:rPr lang="ru" sz="900" b="1" dirty="0" smtClean="0">
                          <a:latin typeface="Times New Roman"/>
                        </a:rPr>
                        <a:t>", п.7.2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7067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1.2.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льготы налогоплательщикам-физическим лицам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 smtClean="0">
                          <a:latin typeface="Times New Roman"/>
                        </a:rPr>
                        <a:t>Решение Совета депутатов Талдомского городского округа МО от 29.11.2018 </a:t>
                      </a:r>
                      <a:r>
                        <a:rPr lang="en-US" sz="900" b="1" dirty="0" smtClean="0">
                          <a:latin typeface="Times New Roman"/>
                        </a:rPr>
                        <a:t>N </a:t>
                      </a:r>
                      <a:r>
                        <a:rPr lang="ru" sz="900" b="1" dirty="0" smtClean="0">
                          <a:latin typeface="Times New Roman"/>
                        </a:rPr>
                        <a:t>102 "О земельном налоге ", п.7.1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571"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513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ИТОГО налоговых льгот, предоставляемых в соответствии с решениями, принятыми органами местного самоуправления </a:t>
                      </a:r>
                      <a:r>
                        <a:rPr lang="ru" sz="900" b="1" dirty="0" smtClean="0">
                          <a:latin typeface="Times New Roman"/>
                        </a:rPr>
                        <a:t>Талдомского городского округа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2 898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2 809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2 765</a:t>
                      </a:r>
                      <a:endParaRPr lang="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14178"/>
              </p:ext>
            </p:extLst>
          </p:nvPr>
        </p:nvGraphicFramePr>
        <p:xfrm>
          <a:off x="975947" y="886647"/>
          <a:ext cx="8018585" cy="53089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912">
                  <a:extLst>
                    <a:ext uri="{9D8B030D-6E8A-4147-A177-3AD203B41FA5}">
                      <a16:colId xmlns:a16="http://schemas.microsoft.com/office/drawing/2014/main" val="4294288362"/>
                    </a:ext>
                  </a:extLst>
                </a:gridCol>
                <a:gridCol w="942855">
                  <a:extLst>
                    <a:ext uri="{9D8B030D-6E8A-4147-A177-3AD203B41FA5}">
                      <a16:colId xmlns:a16="http://schemas.microsoft.com/office/drawing/2014/main" val="1828055134"/>
                    </a:ext>
                  </a:extLst>
                </a:gridCol>
                <a:gridCol w="934204">
                  <a:extLst>
                    <a:ext uri="{9D8B030D-6E8A-4147-A177-3AD203B41FA5}">
                      <a16:colId xmlns:a16="http://schemas.microsoft.com/office/drawing/2014/main" val="2224229186"/>
                    </a:ext>
                  </a:extLst>
                </a:gridCol>
                <a:gridCol w="1063955">
                  <a:extLst>
                    <a:ext uri="{9D8B030D-6E8A-4147-A177-3AD203B41FA5}">
                      <a16:colId xmlns:a16="http://schemas.microsoft.com/office/drawing/2014/main" val="2082035626"/>
                    </a:ext>
                  </a:extLst>
                </a:gridCol>
                <a:gridCol w="1046655">
                  <a:extLst>
                    <a:ext uri="{9D8B030D-6E8A-4147-A177-3AD203B41FA5}">
                      <a16:colId xmlns:a16="http://schemas.microsoft.com/office/drawing/2014/main" val="2706925000"/>
                    </a:ext>
                  </a:extLst>
                </a:gridCol>
                <a:gridCol w="1211004">
                  <a:extLst>
                    <a:ext uri="{9D8B030D-6E8A-4147-A177-3AD203B41FA5}">
                      <a16:colId xmlns:a16="http://schemas.microsoft.com/office/drawing/2014/main" val="633328007"/>
                    </a:ext>
                  </a:extLst>
                </a:gridCol>
              </a:tblGrid>
              <a:tr h="327732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за 2019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Ожидаемое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2020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295903"/>
                  </a:ext>
                </a:extLst>
              </a:tr>
              <a:tr h="237218"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974846"/>
                  </a:ext>
                </a:extLst>
              </a:tr>
              <a:tr h="27849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270 887,8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503,6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266 634,6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266 307,6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87755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497,6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18 508,0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23 301,0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23 301,0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82493"/>
                  </a:ext>
                </a:extLst>
              </a:tr>
              <a:tr h="2583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363 806,3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371 206,0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201 486,7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221 051,3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260,7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36781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463 492,5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375 372,0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342 659,6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475 784,4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422 815,1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08714"/>
                  </a:ext>
                </a:extLst>
              </a:tr>
              <a:tr h="25462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27 206,1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680602"/>
                  </a:ext>
                </a:extLst>
              </a:tr>
              <a:tr h="2705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1 140 765,5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1 082 798,0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174 834,4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208 579,0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1 174 351,5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40083"/>
                  </a:ext>
                </a:extLst>
              </a:tr>
              <a:tr h="2625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Культура и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263 764,2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299 296,0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252 803,5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261 514,5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260 784,3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43513"/>
                  </a:ext>
                </a:extLst>
              </a:tr>
              <a:tr h="29441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Здравоохранение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6 362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,2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22666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64 302,7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57 912,0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62 210,4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62 732,0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73 278,0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085679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99 459,0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98 567,0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98 952,0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03468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6 568,4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8 256,0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8 250,0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912443"/>
                  </a:ext>
                </a:extLst>
              </a:tr>
              <a:tr h="38618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dirty="0" smtClean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203,5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060231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724 036,8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2 584 244,0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2 434 255,2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2 629 763,80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2 593 600,2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44344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Условно утвержденные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157293"/>
                  </a:ext>
                </a:extLst>
              </a:tr>
              <a:tr h="3277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Итого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2 724 036,8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2 584 244,0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434 255,2 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2 629 763,80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2 593 600,2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05646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6320" y="256032"/>
            <a:ext cx="7692800" cy="27432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>
                <a:latin typeface="Times New Roman"/>
              </a:rPr>
              <a:t>Расходы бюджета </a:t>
            </a:r>
            <a:r>
              <a:rPr lang="ru" sz="1900" b="1" dirty="0" smtClean="0">
                <a:latin typeface="Times New Roman"/>
              </a:rPr>
              <a:t>Талдомского городского округа в </a:t>
            </a:r>
            <a:r>
              <a:rPr lang="ru" sz="1900" b="1" dirty="0">
                <a:latin typeface="Times New Roman"/>
              </a:rPr>
              <a:t>2019-2023 годах</a:t>
            </a:r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51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>
                <a:latin typeface="Times New Roman"/>
              </a:rPr>
              <a:t>Структура расходов бюджета Талдомского городского </a:t>
            </a:r>
            <a:r>
              <a:rPr lang="ru" b="1" dirty="0" smtClean="0">
                <a:latin typeface="Times New Roman"/>
              </a:rPr>
              <a:t>округа на </a:t>
            </a:r>
            <a:r>
              <a:rPr lang="ru" b="1" dirty="0">
                <a:latin typeface="Times New Roman"/>
              </a:rPr>
              <a:t>2021 год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42934175"/>
              </p:ext>
            </p:extLst>
          </p:nvPr>
        </p:nvGraphicFramePr>
        <p:xfrm>
          <a:off x="298938" y="685856"/>
          <a:ext cx="9460524" cy="581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Талдомского городского округа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80832" y="737616"/>
            <a:ext cx="707136" cy="1645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33744"/>
              </p:ext>
            </p:extLst>
          </p:nvPr>
        </p:nvGraphicFramePr>
        <p:xfrm>
          <a:off x="301752" y="1018032"/>
          <a:ext cx="9488424" cy="5193792"/>
        </p:xfrm>
        <a:graphic>
          <a:graphicData uri="http://schemas.openxmlformats.org/drawingml/2006/table">
            <a:tbl>
              <a:tblPr/>
              <a:tblGrid>
                <a:gridCol w="3706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Наименование программ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ru" sz="900" b="1" dirty="0">
                          <a:latin typeface="Times New Roman"/>
                        </a:rPr>
                        <a:t>Факт за 2019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План на 2020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Прогноз на 2021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224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Прогноз на 2022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900" b="1" dirty="0">
                          <a:latin typeface="Times New Roman"/>
                        </a:rPr>
                        <a:t>Прогноз на 2023 год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"Здравоохранение"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"</a:t>
                      </a:r>
                      <a:r>
                        <a:rPr lang="ru" sz="900" b="1" dirty="0" smtClean="0">
                          <a:latin typeface="Times New Roman"/>
                        </a:rPr>
                        <a:t>Культура "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358 527,4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308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187,8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263 512,5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265 764,1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266 </a:t>
                      </a:r>
                      <a:r>
                        <a:rPr lang="ru" sz="900" b="1" dirty="0" smtClean="0">
                          <a:latin typeface="Times New Roman"/>
                        </a:rPr>
                        <a:t>128,3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1 135 </a:t>
                      </a:r>
                      <a:r>
                        <a:rPr lang="ru" sz="900" b="1" dirty="0" smtClean="0">
                          <a:latin typeface="Times New Roman"/>
                        </a:rPr>
                        <a:t>172,5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106 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408,8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173 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216,5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1 173 </a:t>
                      </a:r>
                      <a:r>
                        <a:rPr lang="ru" sz="900" b="1" dirty="0" smtClean="0">
                          <a:latin typeface="Times New Roman"/>
                        </a:rPr>
                        <a:t>182,6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101 596,5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26 187,5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39 437,3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40 682,6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45 477,8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42 419,0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97 156,5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96</a:t>
                      </a:r>
                      <a:r>
                        <a:rPr lang="ru" sz="900" b="1" baseline="0" smtClean="0">
                          <a:latin typeface="Times New Roman"/>
                        </a:rPr>
                        <a:t> 900,0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98 567,0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98 952,0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621,6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10 488,9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23 747,7</a:t>
                      </a:r>
                      <a:endParaRPr lang="ru" sz="900" b="1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13 935,3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14 035,7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4 095,2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6 204,4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3000,0</a:t>
                      </a:r>
                      <a:endParaRPr lang="ru" sz="900" b="1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3 050,0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3 100,0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497,5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39 328,6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46 266,0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46 266,0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133 160,2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14 404,3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15 670,8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646,0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25 411,0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"Развитие инженерной инфраструктуры и энергоэффективности"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49 658,5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9 032,6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44 460,6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smtClean="0">
                          <a:latin typeface="Times New Roman"/>
                        </a:rPr>
                        <a:t>126 390,5</a:t>
                      </a:r>
                      <a:endParaRPr lang="ru" sz="900" b="1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116 054,3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29 963,5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5 705,0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870,0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2 950,0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290,0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221 806,9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400,7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223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832,6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223 949,6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223 860,6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9 709,9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30 132,3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25 154,0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19 917,0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19 683,0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330 479,9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310 493,8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164 789,0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183 265,0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198 501,0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38 421,5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62 128,7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35 239,0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37 151,0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63 024,0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7 265,3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514,0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1 856,0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307 718,7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286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933,0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249 607,3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314 903,9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216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700,0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942,1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19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368,6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10 000,0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65 570,8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6 215,4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577,0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6 492,0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492,0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6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492,0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9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33 535,2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15 </a:t>
                      </a:r>
                      <a:r>
                        <a:rPr lang="ru" sz="900" b="1" dirty="0" smtClean="0">
                          <a:latin typeface="Times New Roman"/>
                        </a:rPr>
                        <a:t>130,7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000,0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900" b="1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2 724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036,7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 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650 708,5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2 434 255,2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589 763,8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2</a:t>
                      </a:r>
                      <a:r>
                        <a:rPr lang="ru" sz="900" b="1" baseline="0" dirty="0" smtClean="0">
                          <a:latin typeface="Times New Roman"/>
                        </a:rPr>
                        <a:t> 512 970,2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2"/>
            <a:ext cx="6970776" cy="172540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" sz="1500" u="sng" dirty="0">
                <a:latin typeface="Times New Roman"/>
              </a:rPr>
              <a:t>Бюджетный процесс</a:t>
            </a:r>
            <a:r>
              <a:rPr lang="ru" sz="1500" dirty="0">
                <a:latin typeface="Times New Roman"/>
              </a:rPr>
              <a:t> -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</a:t>
            </a:r>
            <a:r>
              <a:rPr lang="ru" sz="1500" dirty="0" smtClean="0">
                <a:latin typeface="Times New Roman"/>
              </a:rPr>
              <a:t>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527997"/>
              </p:ext>
            </p:extLst>
          </p:nvPr>
        </p:nvGraphicFramePr>
        <p:xfrm>
          <a:off x="597877" y="957072"/>
          <a:ext cx="8660422" cy="4954524"/>
        </p:xfrm>
        <a:graphic>
          <a:graphicData uri="http://schemas.openxmlformats.org/drawingml/2006/table">
            <a:tbl>
              <a:tblPr/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7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9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7032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72"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52">
                <a:tc>
                  <a:txBody>
                    <a:bodyPr/>
                    <a:lstStyle/>
                    <a:p>
                      <a:pPr indent="0" algn="ctr"/>
                      <a:r>
                        <a:rPr lang="ru" sz="950" b="1" i="1" dirty="0" smtClean="0">
                          <a:latin typeface="Times New Roman"/>
                        </a:rPr>
                        <a:t>1.</a:t>
                      </a:r>
                      <a:endParaRPr lang="ru" sz="95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algn="r"/>
                      <a:r>
                        <a:rPr lang="ru" sz="950" b="1" i="1" u="sng" dirty="0">
                          <a:latin typeface="Times New Roman"/>
                        </a:rPr>
                        <a:t>Муниципальная прог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indent="0"/>
                      <a:r>
                        <a:rPr lang="ru" sz="950" b="1" i="1" u="sng" dirty="0">
                          <a:latin typeface="Times New Roman"/>
                        </a:rPr>
                        <a:t>рамма «Культура»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3792">
                <a:tc>
                  <a:txBody>
                    <a:bodyPr/>
                    <a:lstStyle/>
                    <a:p>
                      <a:pPr indent="0" algn="ctr"/>
                      <a:r>
                        <a:rPr lang="ru" sz="950" b="1" i="1" dirty="0" smtClean="0">
                          <a:latin typeface="Times New Roman"/>
                        </a:rPr>
                        <a:t>1.1</a:t>
                      </a:r>
                      <a:endParaRPr lang="ru" sz="950" b="1" i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Соотношение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 (приоритетный на 2020 год)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536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-RU" sz="900" b="1" dirty="0" smtClean="0">
                          <a:latin typeface="Times New Roman"/>
                        </a:rPr>
                        <a:t>Увеличение числа посещений платных культурно-массовых мероприятий клубов и домов культуры к уровню 2017 года</a:t>
                      </a:r>
                      <a:r>
                        <a:rPr lang="ru" sz="900" b="1" dirty="0" smtClean="0">
                          <a:latin typeface="Times New Roman"/>
                        </a:rPr>
                        <a:t>, </a:t>
                      </a:r>
                      <a:r>
                        <a:rPr lang="ru" sz="900" b="1" dirty="0">
                          <a:latin typeface="Times New Roman"/>
                        </a:rPr>
                        <a:t>процент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115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120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125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926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1.4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4,4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4,6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4,8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653016" y="6653784"/>
            <a:ext cx="176784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19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134582"/>
            <a:ext cx="7309104" cy="38662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86745"/>
              </p:ext>
            </p:extLst>
          </p:nvPr>
        </p:nvGraphicFramePr>
        <p:xfrm>
          <a:off x="580292" y="530353"/>
          <a:ext cx="8775192" cy="6166753"/>
        </p:xfrm>
        <a:graphic>
          <a:graphicData uri="http://schemas.openxmlformats.org/drawingml/2006/table">
            <a:tbl>
              <a:tblPr/>
              <a:tblGrid>
                <a:gridCol w="679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5398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п/пр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2"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1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1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2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программа: «Образование»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9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9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35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99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83,4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0649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численности детей в возрасте от 3 до 7 лет, получающих дошкольное </a:t>
                      </a:r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9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947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детей, охваченных деятельностью детских</a:t>
                      </a:r>
                    </a:p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технопарков "</a:t>
                      </a:r>
                      <a:r>
                        <a:rPr lang="ru-RU" sz="8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(мобильных технопарков "</a:t>
                      </a:r>
                      <a:r>
                        <a:rPr lang="ru-RU" sz="8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") и других проектов, направленных на обеспечение доступности дополнительных 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  <a:endParaRPr lang="ru-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Тыс.чел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0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8564555"/>
                  </a:ext>
                </a:extLst>
              </a:tr>
              <a:tr h="38576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дошкольного образования для детей в возрасте от полутора до трех лет</a:t>
                      </a:r>
                    </a:p>
                    <a:p>
                      <a:pPr indent="0"/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1053428"/>
                  </a:ext>
                </a:extLst>
              </a:tr>
              <a:tr h="3710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добровольную</a:t>
                      </a:r>
                    </a:p>
                    <a:p>
                      <a:pPr indent="0"/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1464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94232" y="5135880"/>
            <a:ext cx="2636520" cy="868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r>
              <a:rPr lang="ru" sz="800" dirty="0" smtClean="0">
                <a:latin typeface="Times New Roman"/>
              </a:rPr>
              <a:t>"</a:t>
            </a:r>
            <a:endParaRPr lang="ru" sz="800" u="sng" dirty="0"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42816" y="6035040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3892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4288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5744" y="6035040"/>
            <a:ext cx="27432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46720" y="6035040"/>
            <a:ext cx="26822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94232" y="6422136"/>
            <a:ext cx="2737104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032"/>
              </a:lnSpc>
            </a:pPr>
            <a:endParaRPr lang="ru" sz="800" u="sng" dirty="0">
              <a:latin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14032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065008" y="6412992"/>
            <a:ext cx="23774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991600" y="6412992"/>
            <a:ext cx="231648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94232" y="6510528"/>
            <a:ext cx="2737104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endParaRPr lang="ru" sz="800" dirty="0">
              <a:latin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42816" y="6669024"/>
            <a:ext cx="176784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4512" y="6669024"/>
            <a:ext cx="182880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8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1116" y="193431"/>
            <a:ext cx="809771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75250"/>
              </p:ext>
            </p:extLst>
          </p:nvPr>
        </p:nvGraphicFramePr>
        <p:xfrm>
          <a:off x="704362" y="1037491"/>
          <a:ext cx="8589107" cy="4757216"/>
        </p:xfrm>
        <a:graphic>
          <a:graphicData uri="http://schemas.openxmlformats.org/drawingml/2006/table">
            <a:tbl>
              <a:tblPr/>
              <a:tblGrid>
                <a:gridCol w="868342">
                  <a:extLst>
                    <a:ext uri="{9D8B030D-6E8A-4147-A177-3AD203B41FA5}">
                      <a16:colId xmlns:a16="http://schemas.microsoft.com/office/drawing/2014/main" val="1883773149"/>
                    </a:ext>
                  </a:extLst>
                </a:gridCol>
                <a:gridCol w="2521801">
                  <a:extLst>
                    <a:ext uri="{9D8B030D-6E8A-4147-A177-3AD203B41FA5}">
                      <a16:colId xmlns:a16="http://schemas.microsoft.com/office/drawing/2014/main" val="2064135693"/>
                    </a:ext>
                  </a:extLst>
                </a:gridCol>
                <a:gridCol w="865569">
                  <a:extLst>
                    <a:ext uri="{9D8B030D-6E8A-4147-A177-3AD203B41FA5}">
                      <a16:colId xmlns:a16="http://schemas.microsoft.com/office/drawing/2014/main" val="1593932201"/>
                    </a:ext>
                  </a:extLst>
                </a:gridCol>
                <a:gridCol w="857246">
                  <a:extLst>
                    <a:ext uri="{9D8B030D-6E8A-4147-A177-3AD203B41FA5}">
                      <a16:colId xmlns:a16="http://schemas.microsoft.com/office/drawing/2014/main" val="229791387"/>
                    </a:ext>
                  </a:extLst>
                </a:gridCol>
                <a:gridCol w="918281">
                  <a:extLst>
                    <a:ext uri="{9D8B030D-6E8A-4147-A177-3AD203B41FA5}">
                      <a16:colId xmlns:a16="http://schemas.microsoft.com/office/drawing/2014/main" val="1026710276"/>
                    </a:ext>
                  </a:extLst>
                </a:gridCol>
                <a:gridCol w="865569">
                  <a:extLst>
                    <a:ext uri="{9D8B030D-6E8A-4147-A177-3AD203B41FA5}">
                      <a16:colId xmlns:a16="http://schemas.microsoft.com/office/drawing/2014/main" val="1434930418"/>
                    </a:ext>
                  </a:extLst>
                </a:gridCol>
                <a:gridCol w="862794">
                  <a:extLst>
                    <a:ext uri="{9D8B030D-6E8A-4147-A177-3AD203B41FA5}">
                      <a16:colId xmlns:a16="http://schemas.microsoft.com/office/drawing/2014/main" val="976923907"/>
                    </a:ext>
                  </a:extLst>
                </a:gridCol>
                <a:gridCol w="829505">
                  <a:extLst>
                    <a:ext uri="{9D8B030D-6E8A-4147-A177-3AD203B41FA5}">
                      <a16:colId xmlns:a16="http://schemas.microsoft.com/office/drawing/2014/main" val="3736360960"/>
                    </a:ext>
                  </a:extLst>
                </a:gridCol>
              </a:tblGrid>
              <a:tr h="217108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п/пр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2636695"/>
                  </a:ext>
                </a:extLst>
              </a:tr>
              <a:tr h="317320"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52187"/>
                  </a:ext>
                </a:extLst>
              </a:tr>
              <a:tr h="16155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18321"/>
                  </a:ext>
                </a:extLst>
              </a:tr>
              <a:tr h="16032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3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«Социальная защита населения» </a:t>
                      </a:r>
                      <a:r>
                        <a:rPr lang="ru" sz="1000" b="1" i="1" u="sng" dirty="0">
                          <a:latin typeface="Times New Roman"/>
                        </a:rPr>
                        <a:t>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86776309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 - Доступность для инвалидов и других маломобильных групп населения муниципальных приоритетных объектов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6060324"/>
                  </a:ext>
                </a:extLst>
              </a:tr>
              <a:tr h="50527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долголетие, процент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2459997"/>
                  </a:ext>
                </a:extLst>
              </a:tr>
              <a:tr h="60567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пострадавших в результате несчастных случаев на производстве со смертельным исходом в расчете на 1000 работающих (организаций, занятых в экономике муниципального образования)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1369219"/>
                  </a:ext>
                </a:extLst>
              </a:tr>
              <a:tr h="65968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находящихся в трудной жизненной ситуации, охваченных отдыхом и оздоровлением в общей численности детей в возрасте от 7 до 15 лет, находящихся в трудной жизненной ситуации, подлежащих оздоровлению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13211439"/>
                  </a:ext>
                </a:extLst>
              </a:tr>
              <a:tr h="55202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996130"/>
                  </a:ext>
                </a:extLst>
              </a:tr>
              <a:tr h="36998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94451653"/>
                  </a:ext>
                </a:extLst>
              </a:tr>
              <a:tr h="70297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бедности</a:t>
                      </a:r>
                      <a:endParaRPr lang="ru-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" sz="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224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8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259079"/>
            <a:ext cx="7309104" cy="52343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96094"/>
              </p:ext>
            </p:extLst>
          </p:nvPr>
        </p:nvGraphicFramePr>
        <p:xfrm>
          <a:off x="527304" y="972312"/>
          <a:ext cx="8851392" cy="4626864"/>
        </p:xfrm>
        <a:graphic>
          <a:graphicData uri="http://schemas.openxmlformats.org/drawingml/2006/table">
            <a:tbl>
              <a:tblPr/>
              <a:tblGrid>
                <a:gridCol w="89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9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0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237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28"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0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950" b="1" i="1" dirty="0" smtClean="0">
                          <a:latin typeface="Times New Roman"/>
                        </a:rPr>
                        <a:t>4</a:t>
                      </a:r>
                      <a:endParaRPr lang="ru" sz="95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«Спорт»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296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-RU" sz="900" b="1" dirty="0" smtClean="0">
                          <a:latin typeface="Times New Roman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%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50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спортивных площадок, Доля спортивных площадок управляемых в соответствии со стандартом их использования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76,36</a:t>
                      </a:r>
                      <a:endParaRPr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95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100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508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4.3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48,7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45,1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48,5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51,7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272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4.4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272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48,43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48,75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49,2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49,35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586" y="371856"/>
            <a:ext cx="7309104" cy="26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796316"/>
              </p:ext>
            </p:extLst>
          </p:nvPr>
        </p:nvGraphicFramePr>
        <p:xfrm>
          <a:off x="551688" y="1048512"/>
          <a:ext cx="8964168" cy="4099560"/>
        </p:xfrm>
        <a:graphic>
          <a:graphicData uri="http://schemas.openxmlformats.org/drawingml/2006/table">
            <a:tbl>
              <a:tblPr/>
              <a:tblGrid>
                <a:gridCol w="908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2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3544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272"/>
                        </a:lnSpc>
                      </a:pPr>
                      <a:r>
                        <a:rPr lang="ru" sz="900" b="1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44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sz="1400" dirty="0"/>
                    </a:p>
                  </a:txBody>
                  <a:tcPr marL="0" marR="0" marT="0" marB="0">
                    <a:solidFill>
                      <a:srgbClr val="DCE4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4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5.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«Развитие сельского хозяйства»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272"/>
                        </a:lnSpc>
                      </a:pPr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indent="0" algn="ctr"/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320"/>
                        </a:lnSpc>
                      </a:pPr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отловленных животных без владельцев, единиц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248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ts val="1296"/>
                        </a:lnSpc>
                      </a:pPr>
                      <a:r>
                        <a:rPr lang="ru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экспорта продукции АПК, тысяча долларов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284,2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" sz="9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программа: «Экология и окружающая среда»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проектной документации на рекультивацию полигонов твердых коммунальных отходов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качества работы с отходами (составной показатель для расчета показателя "Качество окружающей среды")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779834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140677"/>
            <a:ext cx="7309104" cy="3805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4517"/>
              </p:ext>
            </p:extLst>
          </p:nvPr>
        </p:nvGraphicFramePr>
        <p:xfrm>
          <a:off x="439615" y="474785"/>
          <a:ext cx="8981048" cy="6049139"/>
        </p:xfrm>
        <a:graphic>
          <a:graphicData uri="http://schemas.openxmlformats.org/drawingml/2006/table">
            <a:tbl>
              <a:tblPr/>
              <a:tblGrid>
                <a:gridCol w="75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6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1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1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46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4799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24">
                <a:tc vMerge="1">
                  <a:txBody>
                    <a:bodyPr/>
                    <a:lstStyle/>
                    <a:p>
                      <a:endParaRPr sz="28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DCE4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2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7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397000"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«Безопасность и обеспечение безопасности жизнедеятельности населения»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00" dirty="0"/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7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Благоустроим кладбища «Доля кладбищ, соответствующих Региональному стандарту», процент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66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Снижение общего количества преступлений, совершенных на территории муниципального образования, не менее чем на 5% ежегодно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>
                          <a:latin typeface="Times New Roman"/>
                        </a:rPr>
                        <a:t>Количество</a:t>
                      </a:r>
                    </a:p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преступлений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403,8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383,6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364,4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1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Доля коммерческих объектов,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71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Доля 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348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Доля 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089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Процент 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71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Сокращение среднего времени совместного реагирования нескольких экстренных оперативных служб на</a:t>
                      </a:r>
                    </a:p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88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67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Повышение степени пожарной защищенности муниципального образования, по отношению к базовому периоду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24865"/>
              </p:ext>
            </p:extLst>
          </p:nvPr>
        </p:nvGraphicFramePr>
        <p:xfrm>
          <a:off x="518746" y="659425"/>
          <a:ext cx="9003322" cy="6089176"/>
        </p:xfrm>
        <a:graphic>
          <a:graphicData uri="http://schemas.openxmlformats.org/drawingml/2006/table">
            <a:tbl>
              <a:tblPr/>
              <a:tblGrid>
                <a:gridCol w="651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7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298">
                  <a:extLst>
                    <a:ext uri="{9D8B030D-6E8A-4147-A177-3AD203B41FA5}">
                      <a16:colId xmlns:a16="http://schemas.microsoft.com/office/drawing/2014/main" val="4178813110"/>
                    </a:ext>
                  </a:extLst>
                </a:gridCol>
                <a:gridCol w="817885">
                  <a:extLst>
                    <a:ext uri="{9D8B030D-6E8A-4147-A177-3AD203B41FA5}">
                      <a16:colId xmlns:a16="http://schemas.microsoft.com/office/drawing/2014/main" val="489364591"/>
                    </a:ext>
                  </a:extLst>
                </a:gridCol>
                <a:gridCol w="9641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2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23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4413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03"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2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5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4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8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«Жилище»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8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Тыс.кв.м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29,5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15,8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14,6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56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Количество семей, улучшивших жилищные условия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штук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3</a:t>
                      </a:r>
                      <a:endParaRPr sz="800" b="1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4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Количество молодых семей, получивших свидетельство о праве на получение социальной выплаты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семья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2372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лиц из числа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130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Человек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2282361"/>
                  </a:ext>
                </a:extLst>
              </a:tr>
              <a:tr h="44459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Штука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4591790"/>
                  </a:ext>
                </a:extLst>
              </a:tr>
              <a:tr h="54197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08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Количество 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Человек</a:t>
                      </a:r>
                    </a:p>
                    <a:p>
                      <a:pPr indent="0" algn="ctr"/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58785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>
                          <a:latin typeface="Times New Roman"/>
                        </a:rPr>
                        <a:t>Количество земельных участков, вовлеченных в индивидуальное жилищное строительство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ед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70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37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41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5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-RU" sz="800" b="1" dirty="0" smtClean="0">
                          <a:latin typeface="Times New Roman"/>
                        </a:rPr>
                        <a:t>Площадь земельных участков, вовлеченных в индивидуальное жилищное строительство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 smtClean="0">
                          <a:latin typeface="Times New Roman"/>
                        </a:rPr>
                        <a:t>Гектар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10,5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5,71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6,28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6,91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0497347"/>
                  </a:ext>
                </a:extLst>
              </a:tr>
              <a:tr h="99747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8.10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-RU" sz="800" b="1" dirty="0" smtClean="0">
                          <a:latin typeface="Times New Roman"/>
                        </a:rPr>
                        <a:t>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шт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1746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1750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1760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1760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86840" y="5657088"/>
            <a:ext cx="2639568" cy="1008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endParaRPr lang="ru" sz="800" u="sng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83705"/>
              </p:ext>
            </p:extLst>
          </p:nvPr>
        </p:nvGraphicFramePr>
        <p:xfrm>
          <a:off x="673608" y="896112"/>
          <a:ext cx="8702040" cy="5875538"/>
        </p:xfrm>
        <a:graphic>
          <a:graphicData uri="http://schemas.openxmlformats.org/drawingml/2006/table">
            <a:tbl>
              <a:tblPr/>
              <a:tblGrid>
                <a:gridCol w="63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4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8160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п/п-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16"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i="1" dirty="0" smtClean="0">
                          <a:latin typeface="Times New Roman"/>
                        </a:rPr>
                        <a:t>9.</a:t>
                      </a:r>
                      <a:endParaRPr lang="ru" sz="8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«Развитие инженерной инфраструктуры и энергоэффективности»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процент/единица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74,76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9849160"/>
                  </a:ext>
                </a:extLst>
              </a:tr>
              <a:tr h="29061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ВЗУ, ВНС и станций водоподготовки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созданных и восстановленных объектов очистки сточных вод суммарной производительностью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 на тысячу кубических метров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73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3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Бережливый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учет - Оснащенность многоквартирных домов общедомовыми приборами учета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76,10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 с присвоенными классами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энергоэфективности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smtClean="0">
                          <a:latin typeface="Times New Roman"/>
                        </a:rPr>
                        <a:t>9.8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населенных пунктов Талдомского городского округа Московской области источниками газификации - газопроводами высокого и низкого давления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85,90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9503113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9.10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газифицированных сельских населенных пунктов численностью свыше 100 человек в общем количестве сельских населенных пунктов Талдомского городского округа Московской области численностью свыше 100 человек 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850919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6068"/>
              </p:ext>
            </p:extLst>
          </p:nvPr>
        </p:nvGraphicFramePr>
        <p:xfrm>
          <a:off x="553915" y="580293"/>
          <a:ext cx="9082452" cy="5855676"/>
        </p:xfrm>
        <a:graphic>
          <a:graphicData uri="http://schemas.openxmlformats.org/drawingml/2006/table">
            <a:tbl>
              <a:tblPr/>
              <a:tblGrid>
                <a:gridCol w="685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9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016">
                  <a:extLst>
                    <a:ext uri="{9D8B030D-6E8A-4147-A177-3AD203B41FA5}">
                      <a16:colId xmlns:a16="http://schemas.microsoft.com/office/drawing/2014/main" val="1373690676"/>
                    </a:ext>
                  </a:extLst>
                </a:gridCol>
                <a:gridCol w="90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2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3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70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94"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216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latin typeface="Times New Roman"/>
                        </a:rPr>
                        <a:t>10</a:t>
                      </a:r>
                      <a:endParaRPr lang="ru" sz="1000" b="1" i="1" u="none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>
                          <a:latin typeface="Times New Roman"/>
                        </a:rPr>
                        <a:t>Муниципальная программа: «Предпринимательство»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инвестиций, привлеченных в основной капитал (без учета бюджетных инвестиций ), на душу населения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9,94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заполняемости многофункциональных индустриальных парков, технологических парков, промышленных площадок 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1,51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39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многофункциональных индустриальных парков, технологических парков, промышленных площадок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64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9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территории, на которую привлечены новые резиденты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8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10.6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среднемесячной заработной платы работников организаций, не относящихся к субъектам малого предпринимательства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36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Производительность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труда в базовых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 экономики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05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10.8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созданных рабочих мест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9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10.9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2 626,00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2 679,00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2 706,00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2 760,00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871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объявленных торгов)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44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несостоявшихся торгов от общего количества объявленных торгов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81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экономии денежных средств от общей суммы состоявшихся торгов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28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"О контрактной системе в сфере закупок товаров, работ, услуг для обеспечения государственных и муниципальных нужд"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944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на  состоявшихся торгах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2099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реализованных требований Стандарта развития конкуренции в муниципальном образовании  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3638"/>
              </p:ext>
            </p:extLst>
          </p:nvPr>
        </p:nvGraphicFramePr>
        <p:xfrm>
          <a:off x="660400" y="465992"/>
          <a:ext cx="8932008" cy="4306046"/>
        </p:xfrm>
        <a:graphic>
          <a:graphicData uri="http://schemas.openxmlformats.org/drawingml/2006/table">
            <a:tbl>
              <a:tblPr/>
              <a:tblGrid>
                <a:gridCol w="685063">
                  <a:extLst>
                    <a:ext uri="{9D8B030D-6E8A-4147-A177-3AD203B41FA5}">
                      <a16:colId xmlns:a16="http://schemas.microsoft.com/office/drawing/2014/main" val="59049393"/>
                    </a:ext>
                  </a:extLst>
                </a:gridCol>
                <a:gridCol w="3289060">
                  <a:extLst>
                    <a:ext uri="{9D8B030D-6E8A-4147-A177-3AD203B41FA5}">
                      <a16:colId xmlns:a16="http://schemas.microsoft.com/office/drawing/2014/main" val="691229401"/>
                    </a:ext>
                  </a:extLst>
                </a:gridCol>
                <a:gridCol w="528016">
                  <a:extLst>
                    <a:ext uri="{9D8B030D-6E8A-4147-A177-3AD203B41FA5}">
                      <a16:colId xmlns:a16="http://schemas.microsoft.com/office/drawing/2014/main" val="3574982316"/>
                    </a:ext>
                  </a:extLst>
                </a:gridCol>
                <a:gridCol w="909114">
                  <a:extLst>
                    <a:ext uri="{9D8B030D-6E8A-4147-A177-3AD203B41FA5}">
                      <a16:colId xmlns:a16="http://schemas.microsoft.com/office/drawing/2014/main" val="1437367701"/>
                    </a:ext>
                  </a:extLst>
                </a:gridCol>
                <a:gridCol w="969915">
                  <a:extLst>
                    <a:ext uri="{9D8B030D-6E8A-4147-A177-3AD203B41FA5}">
                      <a16:colId xmlns:a16="http://schemas.microsoft.com/office/drawing/2014/main" val="2057904358"/>
                    </a:ext>
                  </a:extLst>
                </a:gridCol>
                <a:gridCol w="914905">
                  <a:extLst>
                    <a:ext uri="{9D8B030D-6E8A-4147-A177-3AD203B41FA5}">
                      <a16:colId xmlns:a16="http://schemas.microsoft.com/office/drawing/2014/main" val="2082253348"/>
                    </a:ext>
                  </a:extLst>
                </a:gridCol>
                <a:gridCol w="912009">
                  <a:extLst>
                    <a:ext uri="{9D8B030D-6E8A-4147-A177-3AD203B41FA5}">
                      <a16:colId xmlns:a16="http://schemas.microsoft.com/office/drawing/2014/main" val="803469056"/>
                    </a:ext>
                  </a:extLst>
                </a:gridCol>
                <a:gridCol w="723926">
                  <a:extLst>
                    <a:ext uri="{9D8B030D-6E8A-4147-A177-3AD203B41FA5}">
                      <a16:colId xmlns:a16="http://schemas.microsoft.com/office/drawing/2014/main" val="3403992317"/>
                    </a:ext>
                  </a:extLst>
                </a:gridCol>
              </a:tblGrid>
              <a:tr h="3078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10.16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субъектов малого и среднего предпринимательства в расчете на 10 тыс. человек населения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254,70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307,11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5028373"/>
                  </a:ext>
                </a:extLst>
              </a:tr>
              <a:tr h="30787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10.17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созданные предприятия МСП в сфере производства или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3329121"/>
                  </a:ext>
                </a:extLst>
              </a:tr>
              <a:tr h="35926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10.18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23,39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47,23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2838924"/>
                  </a:ext>
                </a:extLst>
              </a:tr>
              <a:tr h="51089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10.19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вновь созданных субъектов МСП участниками проекта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806739"/>
                  </a:ext>
                </a:extLst>
              </a:tr>
              <a:tr h="15393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35,20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35,46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35,80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7332988"/>
                  </a:ext>
                </a:extLst>
              </a:tr>
              <a:tr h="4618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занятых в сфере малого и среднего предпринимательства, включая индивидуальных предпринимателей за отчетный период (прошедший год)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5 160,00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4 220,00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4 262,00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4 304,00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00416672"/>
                  </a:ext>
                </a:extLst>
              </a:tr>
              <a:tr h="35206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нарастающим итогом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287,00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5864808"/>
                  </a:ext>
                </a:extLst>
              </a:tr>
              <a:tr h="19716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площадью торговых объектов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1 610,50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1 725,80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1 727,30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1 729,20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1 729,20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9697533"/>
                  </a:ext>
                </a:extLst>
              </a:tr>
              <a:tr h="4618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площадей торговых объектов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0197506"/>
                  </a:ext>
                </a:extLst>
              </a:tr>
              <a:tr h="4618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Цивилизованная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торговля (Ликвидация незаконных нестационарных торговых объектов)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0209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5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2" y="1054608"/>
            <a:ext cx="1481328" cy="19568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9296" y="1743456"/>
            <a:ext cx="5017008" cy="237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150"/>
              </a:spcAft>
            </a:pPr>
            <a:r>
              <a:rPr lang="ru" sz="1500">
                <a:latin typeface="Times New Roman"/>
              </a:rPr>
              <a:t>Требования Бюджетного Кодекса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88336" y="2545080"/>
            <a:ext cx="5239512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500" dirty="0">
                <a:latin typeface="Times New Roman"/>
              </a:rPr>
              <a:t>Муниципальные программы </a:t>
            </a:r>
            <a:r>
              <a:rPr lang="ru" sz="1500" dirty="0" smtClean="0">
                <a:latin typeface="Times New Roman"/>
              </a:rPr>
              <a:t>Талдомского городского округа</a:t>
            </a:r>
            <a:endParaRPr lang="ru" sz="1500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7136" y="2758440"/>
            <a:ext cx="1584960" cy="1645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730"/>
              </a:spcAft>
            </a:pPr>
            <a:r>
              <a:rPr lang="ru" sz="1500">
                <a:latin typeface="Times New Roman"/>
              </a:rPr>
              <a:t>на 2020-2024 годы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40736" y="3429000"/>
            <a:ext cx="4928616" cy="3931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56"/>
              </a:lnSpc>
              <a:spcAft>
                <a:spcPts val="2100"/>
              </a:spcAft>
            </a:pPr>
            <a:r>
              <a:rPr lang="ru" sz="1500" dirty="0">
                <a:latin typeface="Times New Roman"/>
              </a:rPr>
              <a:t>Прогноз социально-экономического развития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</a:t>
            </a:r>
            <a:r>
              <a:rPr lang="ru" sz="1500" dirty="0">
                <a:latin typeface="Times New Roman"/>
              </a:rPr>
              <a:t>2021-2023 годы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55392" y="4218431"/>
            <a:ext cx="5114544" cy="6612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352"/>
              </a:lnSpc>
              <a:spcBef>
                <a:spcPts val="2100"/>
              </a:spcBef>
            </a:pPr>
            <a:r>
              <a:rPr lang="ru" sz="1500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500" dirty="0" smtClean="0">
                <a:latin typeface="Times New Roman"/>
              </a:rPr>
              <a:t>Талдомского городского </a:t>
            </a:r>
            <a:r>
              <a:rPr lang="ru" sz="1500" dirty="0">
                <a:latin typeface="Times New Roman"/>
              </a:rPr>
              <a:t>округа </a:t>
            </a:r>
            <a:r>
              <a:rPr lang="ru" sz="1500" dirty="0" smtClean="0">
                <a:latin typeface="Times New Roman"/>
              </a:rPr>
              <a:t>на </a:t>
            </a:r>
            <a:r>
              <a:rPr lang="ru" sz="1500" dirty="0">
                <a:latin typeface="Times New Roman"/>
              </a:rPr>
              <a:t>2021-2023 годы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254" y="290146"/>
            <a:ext cx="8625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формирования бюджета Талдомского городского округа на 2021 год и на плановый период 2022 и 2023 годов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91849"/>
              </p:ext>
            </p:extLst>
          </p:nvPr>
        </p:nvGraphicFramePr>
        <p:xfrm>
          <a:off x="545121" y="521211"/>
          <a:ext cx="8906610" cy="6333547"/>
        </p:xfrm>
        <a:graphic>
          <a:graphicData uri="http://schemas.openxmlformats.org/drawingml/2006/table">
            <a:tbl>
              <a:tblPr/>
              <a:tblGrid>
                <a:gridCol w="632672">
                  <a:extLst>
                    <a:ext uri="{9D8B030D-6E8A-4147-A177-3AD203B41FA5}">
                      <a16:colId xmlns:a16="http://schemas.microsoft.com/office/drawing/2014/main" val="4228106061"/>
                    </a:ext>
                  </a:extLst>
                </a:gridCol>
                <a:gridCol w="3939330">
                  <a:extLst>
                    <a:ext uri="{9D8B030D-6E8A-4147-A177-3AD203B41FA5}">
                      <a16:colId xmlns:a16="http://schemas.microsoft.com/office/drawing/2014/main" val="1086813982"/>
                    </a:ext>
                  </a:extLst>
                </a:gridCol>
                <a:gridCol w="439615">
                  <a:extLst>
                    <a:ext uri="{9D8B030D-6E8A-4147-A177-3AD203B41FA5}">
                      <a16:colId xmlns:a16="http://schemas.microsoft.com/office/drawing/2014/main" val="3729519461"/>
                    </a:ext>
                  </a:extLst>
                </a:gridCol>
                <a:gridCol w="484742">
                  <a:extLst>
                    <a:ext uri="{9D8B030D-6E8A-4147-A177-3AD203B41FA5}">
                      <a16:colId xmlns:a16="http://schemas.microsoft.com/office/drawing/2014/main" val="2406560967"/>
                    </a:ext>
                  </a:extLst>
                </a:gridCol>
                <a:gridCol w="869274">
                  <a:extLst>
                    <a:ext uri="{9D8B030D-6E8A-4147-A177-3AD203B41FA5}">
                      <a16:colId xmlns:a16="http://schemas.microsoft.com/office/drawing/2014/main" val="684458444"/>
                    </a:ext>
                  </a:extLst>
                </a:gridCol>
                <a:gridCol w="844061">
                  <a:extLst>
                    <a:ext uri="{9D8B030D-6E8A-4147-A177-3AD203B41FA5}">
                      <a16:colId xmlns:a16="http://schemas.microsoft.com/office/drawing/2014/main" val="1528610538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583455694"/>
                    </a:ext>
                  </a:extLst>
                </a:gridCol>
                <a:gridCol w="905608">
                  <a:extLst>
                    <a:ext uri="{9D8B030D-6E8A-4147-A177-3AD203B41FA5}">
                      <a16:colId xmlns:a16="http://schemas.microsoft.com/office/drawing/2014/main" val="441148820"/>
                    </a:ext>
                  </a:extLst>
                </a:gridCol>
              </a:tblGrid>
              <a:tr h="40710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403855"/>
                  </a:ext>
                </a:extLst>
              </a:tr>
              <a:tr h="290662"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5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38870"/>
                  </a:ext>
                </a:extLst>
              </a:tr>
              <a:tr h="1461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03216"/>
                  </a:ext>
                </a:extLst>
              </a:tr>
              <a:tr h="182638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latin typeface="Times New Roman"/>
                        </a:rPr>
                        <a:t>11</a:t>
                      </a:r>
                      <a:endParaRPr lang="ru" sz="1000" b="1" i="1" u="none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«Управление имуществом и муниципальными финансами» </a:t>
                      </a:r>
                      <a:r>
                        <a:rPr lang="ru" sz="1000" b="1" i="1" u="sng" dirty="0">
                          <a:latin typeface="Times New Roman"/>
                        </a:rPr>
                        <a:t>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561668"/>
                  </a:ext>
                </a:extLst>
              </a:tr>
              <a:tr h="2473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земель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85787631"/>
                  </a:ext>
                </a:extLst>
              </a:tr>
              <a:tr h="18698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земельного налога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4150102"/>
                  </a:ext>
                </a:extLst>
              </a:tr>
              <a:tr h="3837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5991262"/>
                  </a:ext>
                </a:extLst>
              </a:tr>
              <a:tr h="18115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земельных участков многодетным семьям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3294613"/>
                  </a:ext>
                </a:extLst>
              </a:tr>
              <a:tr h="3837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45406346"/>
                  </a:ext>
                </a:extLst>
              </a:tr>
              <a:tr h="40082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11.6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6758287"/>
                  </a:ext>
                </a:extLst>
              </a:tr>
              <a:tr h="25655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в бюджет муниципального образования от распоряжения муниципальным имуществом и землей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5063036"/>
                  </a:ext>
                </a:extLst>
              </a:tr>
              <a:tr h="51321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государственных и муниципальных услуг в области земельных отношений, по которым соблюдены регламентные сроки оказания услуг, к общему количеству государственных и муниципальных услуг в области земельных отношений, оказанных ОМС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1006543"/>
                  </a:ext>
                </a:extLst>
              </a:tr>
              <a:tr h="2558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взысканию задолженности по арендной плате за муниципальное имущество и землю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4777910"/>
                  </a:ext>
                </a:extLst>
              </a:tr>
              <a:tr h="31094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11.10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недвижимого имущества, поставленных на кадастровый учет от выявленных земельных участков с объектами без прав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6820910"/>
                  </a:ext>
                </a:extLst>
              </a:tr>
              <a:tr h="38371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9650202"/>
                  </a:ext>
                </a:extLst>
              </a:tr>
              <a:tr h="51321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в соответствии с муниципальным заказом, от общего числа муниципальных служащих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3072727"/>
                  </a:ext>
                </a:extLst>
              </a:tr>
              <a:tr h="4271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Ежегодный прирост налоговых и неналоговых доходов бюджета Талдомского городского округа в отчетном финансовом году к поступлениям в году, предшествующем отчетному финансовому году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36403761"/>
                  </a:ext>
                </a:extLst>
              </a:tr>
              <a:tr h="2558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11.14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просроченной кредиторской задолженности в расходах бюджета Талдомского городского округа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33220074"/>
                  </a:ext>
                </a:extLst>
              </a:tr>
              <a:tr h="50451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11.15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объема муниципального долга Талдомского городского округа к объему годовому объему доходов (без учета объема безвозмездных поступлений) бюджета Талдомского городского округа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0390118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81912"/>
              </p:ext>
            </p:extLst>
          </p:nvPr>
        </p:nvGraphicFramePr>
        <p:xfrm>
          <a:off x="673608" y="747347"/>
          <a:ext cx="8655031" cy="5884325"/>
        </p:xfrm>
        <a:graphic>
          <a:graphicData uri="http://schemas.openxmlformats.org/drawingml/2006/table">
            <a:tbl>
              <a:tblPr/>
              <a:tblGrid>
                <a:gridCol w="864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1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8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3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054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99"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52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114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  <a:endParaRPr lang="ru" sz="1000" b="1" i="1" u="non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1000" b="1" i="1" u="sng" dirty="0">
                          <a:solidFill>
                            <a:schemeClr val="tx1"/>
                          </a:solidFill>
                          <a:latin typeface="Times New Roman"/>
                        </a:rPr>
                        <a:t>Муниципальная программа: «Развитие институтов гражданского общества, повышение эффективности местного самоуправления и реализации молодежной политики» на 2020-2024 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9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11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через СМИ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530,98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610,63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702,22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807,53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29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информированности населения в социальных сетях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4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участников мероприятий, направленных на этнокультурное развитие народов России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59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Талдомского городского округа Московской области в рамках применения практик инициативного бюджетирования.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44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молодежи, задействованной в мероприятиях по вовлечению в творческую деятельность, от общего числа молодежи в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4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12.6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туристского и экскурсионного потока в Талдомском городском округе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267,73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281,96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313,96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0051046"/>
                  </a:ext>
                </a:extLst>
              </a:tr>
              <a:tr h="163675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none" dirty="0" smtClean="0">
                          <a:latin typeface="Times New Roman"/>
                        </a:rPr>
                        <a:t>13</a:t>
                      </a:r>
                      <a:endParaRPr lang="ru" sz="1000" b="1" i="1" u="none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«Развитие и функционирование дорожно-транспортного комплекса» на 2020-2024 годы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1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поездок, оплаченных посредством безналичных расчетов, в общем количестве оплаченных пассажирами поездок на конец года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69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расписания на автобусных маршрутах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972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55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парковочного пространства на улично-дорожной сети (оценивается на конец года)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машиномест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5186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13.5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ДТП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1456" y="140677"/>
            <a:ext cx="7309104" cy="38053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7981"/>
              </p:ext>
            </p:extLst>
          </p:nvPr>
        </p:nvGraphicFramePr>
        <p:xfrm>
          <a:off x="483576" y="545124"/>
          <a:ext cx="8950571" cy="6075484"/>
        </p:xfrm>
        <a:graphic>
          <a:graphicData uri="http://schemas.openxmlformats.org/drawingml/2006/table">
            <a:tbl>
              <a:tblPr/>
              <a:tblGrid>
                <a:gridCol w="51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5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9777">
                  <a:extLst>
                    <a:ext uri="{9D8B030D-6E8A-4147-A177-3AD203B41FA5}">
                      <a16:colId xmlns:a16="http://schemas.microsoft.com/office/drawing/2014/main" val="1496309577"/>
                    </a:ext>
                  </a:extLst>
                </a:gridCol>
                <a:gridCol w="909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2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231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83"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3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8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51">
                <a:tc>
                  <a:txBody>
                    <a:bodyPr/>
                    <a:lstStyle/>
                    <a:p>
                      <a:pPr indent="0" algn="ctr"/>
                      <a:r>
                        <a:rPr lang="ru" sz="1000" u="sng" dirty="0" smtClean="0">
                          <a:latin typeface="Times New Roman"/>
                        </a:rPr>
                        <a:t>14.</a:t>
                      </a:r>
                      <a:endParaRPr lang="ru" sz="1000" u="sng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«Цифровое муниципальное образование» на 2020-2024годы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8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удовлетворенности граждан качеством предоставления государственных и муниципальных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97,70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77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требований комфортности и доступности МФЦ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38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ожидания в очереди для получения государственных (муниципальных)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08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3052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93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 ОМСУ муниципального образования Московской области, обеспеченных средствами электронной подписи в соответствии с установленными требованиями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38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граждан, зарегистрированных в ЕСИА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107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– Доля муниципальных (государственных) услуг, по которым нарушены регламентные сроки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1416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 городских населенных пунктах, – не менее 50 Мбит/с; для учреждений культуры, расположенных в сельских населенных пунктах, – не менее 10 Мбит/с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313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768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Стоимостная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закупаемого и арендуемого ОМСУ муниципального образования Московской области иностранного ПО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5067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 скорости не менее 1 Мбит/с, предоставляемыми не менее чем 2 операторами связи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5188"/>
              </p:ext>
            </p:extLst>
          </p:nvPr>
        </p:nvGraphicFramePr>
        <p:xfrm>
          <a:off x="660402" y="111633"/>
          <a:ext cx="8800122" cy="6607640"/>
        </p:xfrm>
        <a:graphic>
          <a:graphicData uri="http://schemas.openxmlformats.org/drawingml/2006/table">
            <a:tbl>
              <a:tblPr/>
              <a:tblGrid>
                <a:gridCol w="510028">
                  <a:extLst>
                    <a:ext uri="{9D8B030D-6E8A-4147-A177-3AD203B41FA5}">
                      <a16:colId xmlns:a16="http://schemas.microsoft.com/office/drawing/2014/main" val="1426882806"/>
                    </a:ext>
                  </a:extLst>
                </a:gridCol>
                <a:gridCol w="3370400">
                  <a:extLst>
                    <a:ext uri="{9D8B030D-6E8A-4147-A177-3AD203B41FA5}">
                      <a16:colId xmlns:a16="http://schemas.microsoft.com/office/drawing/2014/main" val="2067516479"/>
                    </a:ext>
                  </a:extLst>
                </a:gridCol>
                <a:gridCol w="518671">
                  <a:extLst>
                    <a:ext uri="{9D8B030D-6E8A-4147-A177-3AD203B41FA5}">
                      <a16:colId xmlns:a16="http://schemas.microsoft.com/office/drawing/2014/main" val="507598626"/>
                    </a:ext>
                  </a:extLst>
                </a:gridCol>
                <a:gridCol w="691561">
                  <a:extLst>
                    <a:ext uri="{9D8B030D-6E8A-4147-A177-3AD203B41FA5}">
                      <a16:colId xmlns:a16="http://schemas.microsoft.com/office/drawing/2014/main" val="4136179762"/>
                    </a:ext>
                  </a:extLst>
                </a:gridCol>
                <a:gridCol w="838519">
                  <a:extLst>
                    <a:ext uri="{9D8B030D-6E8A-4147-A177-3AD203B41FA5}">
                      <a16:colId xmlns:a16="http://schemas.microsoft.com/office/drawing/2014/main" val="1589363433"/>
                    </a:ext>
                  </a:extLst>
                </a:gridCol>
                <a:gridCol w="933608">
                  <a:extLst>
                    <a:ext uri="{9D8B030D-6E8A-4147-A177-3AD203B41FA5}">
                      <a16:colId xmlns:a16="http://schemas.microsoft.com/office/drawing/2014/main" val="1886734705"/>
                    </a:ext>
                  </a:extLst>
                </a:gridCol>
                <a:gridCol w="847164">
                  <a:extLst>
                    <a:ext uri="{9D8B030D-6E8A-4147-A177-3AD203B41FA5}">
                      <a16:colId xmlns:a16="http://schemas.microsoft.com/office/drawing/2014/main" val="1803662864"/>
                    </a:ext>
                  </a:extLst>
                </a:gridCol>
                <a:gridCol w="1090171">
                  <a:extLst>
                    <a:ext uri="{9D8B030D-6E8A-4147-A177-3AD203B41FA5}">
                      <a16:colId xmlns:a16="http://schemas.microsoft.com/office/drawing/2014/main" val="706134265"/>
                    </a:ext>
                  </a:extLst>
                </a:gridCol>
              </a:tblGrid>
              <a:tr h="927909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 учреждениями, не содержащих персональные данные и конфиденциальные сведения и направляемых исключительно в электронном виде с использованием МСЭД и средств электронной подписи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4045473"/>
                  </a:ext>
                </a:extLst>
              </a:tr>
              <a:tr h="24529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доли граждан, использующих механизм получения государственных и муниципальных услуг в электронной форме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7686423"/>
                  </a:ext>
                </a:extLst>
              </a:tr>
              <a:tr h="3679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Удобные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41,50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1210125"/>
                  </a:ext>
                </a:extLst>
              </a:tr>
              <a:tr h="24870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обращения – Доля обращений, поступивших на портал «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32,38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3781737"/>
                  </a:ext>
                </a:extLst>
              </a:tr>
              <a:tr h="26591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вовремя – Доля жалоб, поступивших на портал «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7974524"/>
                  </a:ext>
                </a:extLst>
              </a:tr>
              <a:tr h="27310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Отложенные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решения – Доля отложенных решений от числа ответов, предоставленных на портале «</a:t>
                      </a:r>
                      <a:r>
                        <a:rPr lang="ru-RU" sz="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35,53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7168763"/>
                  </a:ext>
                </a:extLst>
              </a:tr>
              <a:tr h="3679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14.18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0353055"/>
                  </a:ext>
                </a:extLst>
              </a:tr>
              <a:tr h="576996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14.19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5624840"/>
                  </a:ext>
                </a:extLst>
              </a:tr>
              <a:tr h="1103823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14.20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80659366"/>
                  </a:ext>
                </a:extLst>
              </a:tr>
              <a:tr h="65005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организаций, у которых есть широкополосный доступ к сети Интернет (не менее 100 Мбит/с для образовательных организаций, расположенных в городах, и не менее 50 Мбит/с для образовательных организаций, расположенных в сельских населенных пунктах и поселках городского типа), за исключением дошкольных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97,20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97893070"/>
                  </a:ext>
                </a:extLst>
              </a:tr>
              <a:tr h="460025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13,80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6814797"/>
                  </a:ext>
                </a:extLst>
              </a:tr>
              <a:tr h="4905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информации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2632753"/>
                  </a:ext>
                </a:extLst>
              </a:tr>
              <a:tr h="49058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14.24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Внедрена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8671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89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29922"/>
              </p:ext>
            </p:extLst>
          </p:nvPr>
        </p:nvGraphicFramePr>
        <p:xfrm>
          <a:off x="696351" y="764032"/>
          <a:ext cx="8793480" cy="5721350"/>
        </p:xfrm>
        <a:graphic>
          <a:graphicData uri="http://schemas.openxmlformats.org/drawingml/2006/table">
            <a:tbl>
              <a:tblPr/>
              <a:tblGrid>
                <a:gridCol w="75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7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85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>
                        <a:spcAft>
                          <a:spcPts val="210"/>
                        </a:spcAft>
                      </a:pPr>
                      <a:r>
                        <a:rPr lang="ru" sz="8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/>
                      <a:r>
                        <a:rPr lang="ru" sz="8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08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032"/>
                        </a:lnSpc>
                      </a:pPr>
                      <a:r>
                        <a:rPr lang="ru" sz="8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96"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12">
                <a:tc>
                  <a:txBody>
                    <a:bodyPr/>
                    <a:lstStyle/>
                    <a:p>
                      <a:pPr indent="0" algn="ctr"/>
                      <a:r>
                        <a:rPr lang="ru" sz="1000" dirty="0" smtClean="0">
                          <a:latin typeface="Times New Roman"/>
                        </a:rPr>
                        <a:t>15</a:t>
                      </a:r>
                      <a:endParaRPr lang="ru" sz="1000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«Архитектура и градостроительство» на 2020-2024 годы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Талдомского городского округа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 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9173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Талдомского городского округа.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534593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15.4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3847056"/>
                  </a:ext>
                </a:extLst>
              </a:tr>
              <a:tr h="134112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 smtClean="0">
                          <a:latin typeface="Times New Roman"/>
                        </a:rPr>
                        <a:t>16</a:t>
                      </a:r>
                      <a:endParaRPr lang="ru" sz="1000" b="1" i="1" u="sng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algn="ctr"/>
                      <a:r>
                        <a:rPr lang="ru" sz="1000" b="1" i="1" u="sng" dirty="0">
                          <a:latin typeface="Times New Roman"/>
                        </a:rPr>
                        <a:t>Муниципальная программа: «Формирование современной комфортной городской среды» на 20120-2024годы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16.1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12 850,91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16.2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посетителей парков культуры и отдыха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16.3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благоустроенных общественных территорий (пространств) (в разрезе видов территорий), в том числе: - зоны отдыха; пешеходные зоны; набережные; - скверы; - площади; -парки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4968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16.4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граждан, принявших участие в решении вопросов развития городской среды от общего количества граждан в возрасте от 14 лет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399,56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16.5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обустроенными дворовыми территориями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процент/единица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52/54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72/99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82/114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92/129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51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16.6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нормативу обеспеченности парками культуры и отдыха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/>
                        </a:rPr>
                        <a:t>16.7</a:t>
                      </a:r>
                      <a:endParaRPr lang="ru" sz="8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подъездов в МКД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16,00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139,00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 marR="514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47800" y="4913376"/>
            <a:ext cx="2548128" cy="6522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008"/>
              </a:lnSpc>
            </a:pPr>
            <a:endParaRPr lang="ru" sz="800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1456" y="259080"/>
            <a:ext cx="7309104" cy="26212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900" b="1">
                <a:latin typeface="Times New Roman"/>
              </a:rPr>
              <a:t>Приоритетные целевые показатели муниципальных программ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468677"/>
              </p:ext>
            </p:extLst>
          </p:nvPr>
        </p:nvGraphicFramePr>
        <p:xfrm>
          <a:off x="571500" y="972312"/>
          <a:ext cx="8862646" cy="3176133"/>
        </p:xfrm>
        <a:graphic>
          <a:graphicData uri="http://schemas.openxmlformats.org/drawingml/2006/table">
            <a:tbl>
              <a:tblPr/>
              <a:tblGrid>
                <a:gridCol w="69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257">
                  <a:extLst>
                    <a:ext uri="{9D8B030D-6E8A-4147-A177-3AD203B41FA5}">
                      <a16:colId xmlns:a16="http://schemas.microsoft.com/office/drawing/2014/main" val="836814139"/>
                    </a:ext>
                  </a:extLst>
                </a:gridCol>
                <a:gridCol w="1115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1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91822432"/>
                    </a:ext>
                  </a:extLst>
                </a:gridCol>
                <a:gridCol w="888023">
                  <a:extLst>
                    <a:ext uri="{9D8B030D-6E8A-4147-A177-3AD203B41FA5}">
                      <a16:colId xmlns:a16="http://schemas.microsoft.com/office/drawing/2014/main" val="4073219820"/>
                    </a:ext>
                  </a:extLst>
                </a:gridCol>
              </a:tblGrid>
              <a:tr h="12801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21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№</a:t>
                      </a:r>
                    </a:p>
                    <a:p>
                      <a:pPr indent="0" algn="ctr"/>
                      <a:r>
                        <a:rPr lang="ru" sz="900" b="1" dirty="0" smtClean="0">
                          <a:latin typeface="Times New Roman"/>
                        </a:rPr>
                        <a:t>п/п</a:t>
                      </a:r>
                      <a:endParaRPr lang="ru" sz="9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15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Количественные и/или качественные приоритетные показатели, характеризующие достижение целей и решение задач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900" b="1" dirty="0">
                          <a:latin typeface="Times New Roman"/>
                        </a:rPr>
                        <a:t>Единица</a:t>
                      </a:r>
                    </a:p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измерения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15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Фактическое значение показателя в 2019 году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152"/>
                        </a:lnSpc>
                      </a:pPr>
                      <a:r>
                        <a:rPr lang="ru" sz="900" b="1" dirty="0">
                          <a:latin typeface="Times New Roman"/>
                        </a:rPr>
                        <a:t>Плановое значение показателя в 2020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800" b="1">
                          <a:latin typeface="Times New Roman"/>
                        </a:rPr>
                        <a:t>Прогнозные значения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12"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43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2021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2022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>
                          <a:latin typeface="Times New Roman"/>
                        </a:rPr>
                        <a:t>2023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900" b="1" dirty="0"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12">
                <a:tc gridSpan="8">
                  <a:txBody>
                    <a:bodyPr/>
                    <a:lstStyle/>
                    <a:p>
                      <a:pPr marL="76200" indent="0" algn="l"/>
                      <a:r>
                        <a:rPr lang="ru" sz="900" b="1" dirty="0" smtClean="0">
                          <a:latin typeface="Times New Roman"/>
                        </a:rPr>
                        <a:t>               17                                                       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Муниципальная </a:t>
                      </a:r>
                      <a:r>
                        <a:rPr lang="ru" sz="1000" b="1" i="1" u="sng" dirty="0">
                          <a:latin typeface="Times New Roman"/>
                        </a:rPr>
                        <a:t>программа: </a:t>
                      </a:r>
                      <a:r>
                        <a:rPr lang="ru" sz="1000" b="1" i="1" u="sng" dirty="0" smtClean="0">
                          <a:latin typeface="Times New Roman"/>
                        </a:rPr>
                        <a:t>«Переселение граждан из аварийного жилого фонда» </a:t>
                      </a:r>
                      <a:r>
                        <a:rPr lang="ru" sz="1000" b="1" i="1" u="sng" dirty="0">
                          <a:latin typeface="Times New Roman"/>
                        </a:rPr>
                        <a:t>на 2020-2024 года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7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17.1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квадратных метров расселенного аварийного жилищного фонда за счет средств консолидированного бюджета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341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Общая площадь аварийного фонда, подлежащая расселению до 01.09.2025, в том числе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079637"/>
                  </a:ext>
                </a:extLst>
              </a:tr>
              <a:tr h="591312">
                <a:tc>
                  <a:txBody>
                    <a:bodyPr/>
                    <a:lstStyle/>
                    <a:p>
                      <a:pPr indent="0" algn="ctr"/>
                      <a:r>
                        <a:rPr lang="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177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граждан, переселенных из аварийного жилищного фонда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1435" marR="514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52247461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77696" y="4797552"/>
            <a:ext cx="1621536" cy="408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152"/>
              </a:lnSpc>
            </a:pPr>
            <a:endParaRPr lang="ru" sz="900" dirty="0">
              <a:latin typeface="Times New Roman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05128" y="6004560"/>
            <a:ext cx="893064" cy="975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152"/>
              </a:lnSpc>
            </a:pPr>
            <a:endParaRPr lang="ru" sz="900" u="sng" dirty="0">
              <a:latin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646920" y="6653784"/>
            <a:ext cx="179832" cy="140208"/>
          </a:xfrm>
          <a:prstGeom prst="rect">
            <a:avLst/>
          </a:prstGeom>
          <a:solidFill>
            <a:srgbClr val="4EC0E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100" b="1">
                <a:latin typeface="Times New Roman"/>
              </a:rPr>
              <a:t>32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568" y="5291328"/>
            <a:ext cx="3895344" cy="1402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5152" y="950976"/>
            <a:ext cx="7199376" cy="2706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100" b="1" dirty="0">
                <a:latin typeface="Courier New"/>
              </a:rPr>
              <a:t>«Бюджет для граждан» подготовлен Финансовым управлением администрации </a:t>
            </a:r>
            <a:r>
              <a:rPr lang="ru" sz="1100" b="1" dirty="0" smtClean="0">
                <a:latin typeface="Courier New"/>
              </a:rPr>
              <a:t>Талдомского городского округа</a:t>
            </a: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94722"/>
              </p:ext>
            </p:extLst>
          </p:nvPr>
        </p:nvGraphicFramePr>
        <p:xfrm>
          <a:off x="902208" y="987552"/>
          <a:ext cx="8426428" cy="4832957"/>
        </p:xfrm>
        <a:graphic>
          <a:graphicData uri="http://schemas.openxmlformats.org/drawingml/2006/table">
            <a:tbl>
              <a:tblPr/>
              <a:tblGrid>
                <a:gridCol w="2384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3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65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6369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/>
                      <a:r>
                        <a:rPr lang="ru" sz="1100" b="1" dirty="0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023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2019 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2020 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2021г.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2022г.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2023 г.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1. Численность постоянного населения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46431,0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52337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52531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8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2. Естественный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-286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-250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-130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-115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-105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96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3. Миграционный прирост населения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-167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4987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5789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4. Объем отгруженных товаров собственного производства, выполненных работ и услуг собственными силами по промышленным видам деятельности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100" b="1" dirty="0" smtClean="0">
                        <a:latin typeface="Times New Roman"/>
                      </a:endParaRPr>
                    </a:p>
                    <a:p>
                      <a:pPr marL="127000" indent="0"/>
                      <a:r>
                        <a:rPr lang="ru" sz="1100" b="1" dirty="0" smtClean="0">
                          <a:latin typeface="Times New Roman"/>
                        </a:rPr>
                        <a:t>млн</a:t>
                      </a:r>
                      <a:r>
                        <a:rPr lang="ru" sz="1100" b="1" dirty="0">
                          <a:latin typeface="Times New Roman"/>
                        </a:rPr>
                        <a:t>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11651,1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7924,4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8029,3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8260,8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8594,8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493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5. Инвестиции в основной капитал за счет всех источников финансирования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3004,61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3640,0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3010,0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3040,23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3200,0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7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6. Ввод в эксплуатацию жилых домов за год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тыс. 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37,99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51,59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30,40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36,0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902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7. Уровень обеспеченности населения жильем (на конец года)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100" b="1">
                          <a:latin typeface="Times New Roman"/>
                        </a:rPr>
                        <a:t>м</a:t>
                      </a:r>
                      <a:r>
                        <a:rPr lang="ru" sz="1100" b="1" baseline="30000">
                          <a:latin typeface="Times New Roman"/>
                        </a:rPr>
                        <a:t>2</a:t>
                      </a:r>
                      <a:r>
                        <a:rPr lang="ru" sz="1100" b="1">
                          <a:latin typeface="Times New Roman"/>
                        </a:rPr>
                        <a:t> / чел.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33,84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34,83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32,26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32,82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441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8. Оборот розничной торговли в ценах соответствующих лет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100" b="1"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46431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52337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52531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Основные показатели социально-экономического развития Талдомского городского округа</a:t>
            </a:r>
            <a:endParaRPr lang="ru-RU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>
                <a:latin typeface="Times New Roman"/>
              </a:rPr>
              <a:t>Основные показатели социально-экономического развития </a:t>
            </a:r>
            <a:r>
              <a:rPr lang="ru" b="1" dirty="0" smtClean="0">
                <a:latin typeface="Times New Roman"/>
              </a:rPr>
              <a:t>Талдомского городского округа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8763"/>
              </p:ext>
            </p:extLst>
          </p:nvPr>
        </p:nvGraphicFramePr>
        <p:xfrm>
          <a:off x="650630" y="1784837"/>
          <a:ext cx="8548233" cy="4124339"/>
        </p:xfrm>
        <a:graphic>
          <a:graphicData uri="http://schemas.openxmlformats.org/drawingml/2006/table">
            <a:tbl>
              <a:tblPr/>
              <a:tblGrid>
                <a:gridCol w="283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7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61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429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Отчет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План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Прогноз</a:t>
                      </a: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29">
                <a:tc>
                  <a:txBody>
                    <a:bodyPr/>
                    <a:lstStyle/>
                    <a:p>
                      <a:endParaRPr sz="12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2019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2020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2021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2022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>
                          <a:latin typeface="Times New Roman"/>
                        </a:rPr>
                        <a:t>2023 г.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Фонд заработной платы,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4334,3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4278,3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4302,4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4370,7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4526,5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Среднемесячная начисленная заработная плата работников, всего по городскому округу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41940,5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43126,3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43285,4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43845,6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45153,0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517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Среднемесячная номинальная начисленная заработная плата педагогических работников общеобразовательных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51898,20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53198,20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53198,20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53198,20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54170,7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29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Среднемесячная номинальная начисленная заработная плата педагогических работников дошкольных образовательных организаций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51890,30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52658,6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54155,80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54155,80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54155,80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952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Среднемесячная номинальная начисленная заработная плата педагогических работников организаций дополнительного образования детей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60545,5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60545,5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61934,9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61934,9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91934,9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7634">
                <a:tc>
                  <a:txBody>
                    <a:bodyPr/>
                    <a:lstStyle/>
                    <a:p>
                      <a:pPr algn="l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Среднемесячная начисленная заработная плата работников муниципальных учреждений культуры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ru-RU" sz="1100" b="1" spc="0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50550,9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51270,0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51270,0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51493,0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54170,7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552" y="182880"/>
            <a:ext cx="8046720" cy="86563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Основные направления бюджетной и налоговой политики </a:t>
            </a:r>
            <a:r>
              <a:rPr lang="ru" sz="1900" b="1" dirty="0" smtClean="0">
                <a:latin typeface="Times New Roman"/>
              </a:rPr>
              <a:t>Талдомского городского</a:t>
            </a:r>
            <a:r>
              <a:rPr lang="ru" sz="1900" b="1" dirty="0">
                <a:latin typeface="Times New Roman"/>
              </a:rPr>
              <a:t> </a:t>
            </a:r>
            <a:r>
              <a:rPr lang="ru" sz="1900" b="1" dirty="0" smtClean="0">
                <a:latin typeface="Times New Roman"/>
              </a:rPr>
              <a:t>округа на </a:t>
            </a:r>
            <a:r>
              <a:rPr lang="ru" sz="1900" b="1" dirty="0">
                <a:latin typeface="Times New Roman"/>
              </a:rPr>
              <a:t>2021-2023 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592" y="1048512"/>
            <a:ext cx="9543288" cy="563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>
              <a:lnSpc>
                <a:spcPts val="1200"/>
              </a:lnSpc>
            </a:pPr>
            <a:endParaRPr lang="ru" sz="900" b="1" dirty="0">
              <a:latin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16" y="949568"/>
            <a:ext cx="8537330" cy="546002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354" y="272562"/>
            <a:ext cx="88450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 налоговой политики в Талдомском городском округе.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и на среднесрочную перспективу 2022-2023 годов налоговая политика Талдомского городского округа направлена на обеспечение сбалансированности и устойчивости бюджетной системы, выполнения расходных обязательств,  роста налоговых и неналоговых доходов бюджета в период существенного влияния неблагоприятных факторов, связанных с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пандемией.В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действующей налоговой системы  Российской Федерации основные направления налоговой  политики Талдомского городского округа в 2021 году включают: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предпринимательской активности;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малого и среднего предпринимательства;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улучшение инвестиционного климата;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налоговых льгот на временной основе и обязательный анализ эффективности их применения.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планируемых  параметров доходной части бюджета на 2021 год, определенных в условиях действующего налогового и бюджетного законодательства, необходимо осуществление скоординированных действий всех ведомств, направленных на привлечение имеющихся резервов для максимальной мобилизации доходов в бюджет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 падения темпов развития экономики будет продолжена работа по стабилизации доли собственных налоговых и неналоговых доходов в общей сумме доходов бюджета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расширения налоговой базы имущественных налогов предстоит активизировать работу по проведению инвентаризации и учета объектов недвижимости, принадлежащим физическим лицам, постановке на кадастровый учет земельных участков,  применения кадастровой стоимости в качестве налоговой базы по имущественным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налогам. Будет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продолжена работа по оценке эффективности применения местных налоговых льгот в целях их ежегодного обновления 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актуализации.Структура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объемы налоговых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85" y="4175178"/>
            <a:ext cx="8765930" cy="2533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4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8450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неналоговым доходам будет продолжена работа по постепенной замене аренды муниципального имущества на налоговые доходы путем продажи земель из аренды в собственность и постепенной продажи муниципального имущества, не требующегося для выполнения полномочий, сбору платы за установку и эксплуатацию рекламных конструкций.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будет продолжена работа с населением в целях обеспечения уплаты на территории Талдомского городского округа налога на имущество физических лиц, исходя из кадастровой стоимости объектов налогообложения.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Продолжится работа по совершенствованию местного налогового законодательства, проведению постоянного мониторинга нормативных правовых актов с целью приведения их в соответствие с изменениями, внесенными в законодательство Российской Федерации о налогах и сборах.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налоговой политики будет продолжена практика налогового администрирования в рамках работы Межведомственной комиссии по мобилизации доходов бюджета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и принципы формирования расходов бюджета Талдомского городского округа на 2021 год  и плановый период 2022-2023 годов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политика в области расходов в 2021-2023 годах будет направлена, в первую очередь на дальнейшее развитие экономики и социальной сферы, сохранение социальной направленности бюджета, повышение результативности бюджетных расходов, развитие программно-целевых методов управления.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учитывая, что объем расходов бюджета Талдомского городского округа ограничен его доходными возможностями, бюджетная политика в области расходов будет направлена на безусловное исполнение в полном объеме действующих расходных обязательств.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Приоритетом бюджетной политики Талдомского городского округа является её социальная направленность – удовлетворение потребностей граждан в услугах образования, здравоохранения, культурном и духовном развитии, информации, досуге, обеспечении социальных гарантий и социальной защиты граждан, в отношении которых на уровне городского округа существуют финансовые обязательства.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приоритеты расходов бюджета Талдомского городского округа в 2021 году определены с учетом необходимости решения неотложных проблем экономического и социального развития округа, достижения целевых показателей, обозначенных в Указе Президента РФ от 7 мая 2018 года, участие в реализации национальных проектов на территории округа. В их числе: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и качества услуг в сфере образования, культуры, физической культуры и спорта;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расходов бюджетных учреждений на оплату коммунальных услуг и материальные затраты;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Талдомского городского округа.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расходов на социально – культурную сферу, включающих в себя расходы на образование, здравоохранение, социальную политику, культуру, физкультуру и спорт, остается на протяжении нескольких лет стабильно высоким. В 2021 году данная тенденция сохранится и на финансирование указанных отраслей будет направлено 65,0 процентов всех расходов бюджета.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8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8409" y="263769"/>
            <a:ext cx="8721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Талдомского городского округа на социально-культурную сферу в 2020-2021 гг. </a:t>
            </a:r>
          </a:p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27653"/>
              </p:ext>
            </p:extLst>
          </p:nvPr>
        </p:nvGraphicFramePr>
        <p:xfrm>
          <a:off x="1661747" y="725435"/>
          <a:ext cx="7016260" cy="4241763"/>
        </p:xfrm>
        <a:graphic>
          <a:graphicData uri="http://schemas.openxmlformats.org/drawingml/2006/table">
            <a:tbl>
              <a:tblPr/>
              <a:tblGrid>
                <a:gridCol w="2552571">
                  <a:extLst>
                    <a:ext uri="{9D8B030D-6E8A-4147-A177-3AD203B41FA5}">
                      <a16:colId xmlns:a16="http://schemas.microsoft.com/office/drawing/2014/main" val="3370051191"/>
                    </a:ext>
                  </a:extLst>
                </a:gridCol>
                <a:gridCol w="1034270">
                  <a:extLst>
                    <a:ext uri="{9D8B030D-6E8A-4147-A177-3AD203B41FA5}">
                      <a16:colId xmlns:a16="http://schemas.microsoft.com/office/drawing/2014/main" val="93355637"/>
                    </a:ext>
                  </a:extLst>
                </a:gridCol>
                <a:gridCol w="1137255">
                  <a:extLst>
                    <a:ext uri="{9D8B030D-6E8A-4147-A177-3AD203B41FA5}">
                      <a16:colId xmlns:a16="http://schemas.microsoft.com/office/drawing/2014/main" val="356107463"/>
                    </a:ext>
                  </a:extLst>
                </a:gridCol>
                <a:gridCol w="1146082">
                  <a:extLst>
                    <a:ext uri="{9D8B030D-6E8A-4147-A177-3AD203B41FA5}">
                      <a16:colId xmlns:a16="http://schemas.microsoft.com/office/drawing/2014/main" val="3046258115"/>
                    </a:ext>
                  </a:extLst>
                </a:gridCol>
                <a:gridCol w="1146082">
                  <a:extLst>
                    <a:ext uri="{9D8B030D-6E8A-4147-A177-3AD203B41FA5}">
                      <a16:colId xmlns:a16="http://schemas.microsoft.com/office/drawing/2014/main" val="1177628647"/>
                    </a:ext>
                  </a:extLst>
                </a:gridCol>
              </a:tblGrid>
              <a:tr h="64138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(проект)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299479"/>
                  </a:ext>
                </a:extLst>
              </a:tr>
              <a:tr h="687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общем объеме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206194"/>
                  </a:ext>
                </a:extLst>
              </a:tr>
              <a:tr h="5397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1166682,85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1174834,42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2540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295582,0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252803,54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39308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95215,0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96900,0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02927"/>
                  </a:ext>
                </a:extLst>
              </a:tr>
              <a:tr h="589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57649,38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62210,4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360798"/>
                  </a:ext>
                </a:extLst>
              </a:tr>
              <a:tr h="641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1674641,44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1586748,36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65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1889</TotalTime>
  <Words>7506</Words>
  <Application>Microsoft Office PowerPoint</Application>
  <PresentationFormat>Лист A4 (210x297 мм)</PresentationFormat>
  <Paragraphs>2393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162</cp:revision>
  <cp:lastPrinted>2020-12-30T06:47:28Z</cp:lastPrinted>
  <dcterms:modified xsi:type="dcterms:W3CDTF">2020-12-30T08:12:45Z</dcterms:modified>
</cp:coreProperties>
</file>